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256" r:id="rId5"/>
    <p:sldId id="422" r:id="rId6"/>
    <p:sldId id="413" r:id="rId7"/>
    <p:sldId id="375" r:id="rId8"/>
    <p:sldId id="380" r:id="rId9"/>
    <p:sldId id="381" r:id="rId10"/>
    <p:sldId id="382" r:id="rId11"/>
    <p:sldId id="383" r:id="rId12"/>
    <p:sldId id="384" r:id="rId13"/>
    <p:sldId id="386" r:id="rId14"/>
    <p:sldId id="387" r:id="rId15"/>
    <p:sldId id="388" r:id="rId16"/>
    <p:sldId id="416" r:id="rId17"/>
    <p:sldId id="389" r:id="rId18"/>
    <p:sldId id="391" r:id="rId19"/>
    <p:sldId id="390" r:id="rId20"/>
    <p:sldId id="414" r:id="rId21"/>
    <p:sldId id="393" r:id="rId22"/>
    <p:sldId id="394" r:id="rId23"/>
    <p:sldId id="392" r:id="rId24"/>
    <p:sldId id="420" r:id="rId25"/>
    <p:sldId id="421" r:id="rId26"/>
    <p:sldId id="415" r:id="rId27"/>
    <p:sldId id="397" r:id="rId28"/>
    <p:sldId id="400" r:id="rId29"/>
    <p:sldId id="401" r:id="rId30"/>
    <p:sldId id="402" r:id="rId31"/>
    <p:sldId id="403" r:id="rId32"/>
    <p:sldId id="405" r:id="rId33"/>
    <p:sldId id="406" r:id="rId34"/>
    <p:sldId id="408" r:id="rId35"/>
    <p:sldId id="409" r:id="rId36"/>
    <p:sldId id="410" r:id="rId37"/>
    <p:sldId id="411" r:id="rId38"/>
    <p:sldId id="412" r:id="rId39"/>
    <p:sldId id="407" r:id="rId40"/>
    <p:sldId id="417" r:id="rId41"/>
    <p:sldId id="418" r:id="rId42"/>
    <p:sldId id="423" r:id="rId43"/>
    <p:sldId id="419" r:id="rId44"/>
    <p:sldId id="358" r:id="rId45"/>
  </p:sldIdLst>
  <p:sldSz cx="9144000" cy="6858000" type="screen4x3"/>
  <p:notesSz cx="6797675" cy="9926638"/>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6"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676D"/>
    <a:srgbClr val="9BBB59"/>
    <a:srgbClr val="BE8351"/>
    <a:srgbClr val="C0504D"/>
    <a:srgbClr val="BED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33" autoAdjust="0"/>
    <p:restoredTop sz="86385"/>
  </p:normalViewPr>
  <p:slideViewPr>
    <p:cSldViewPr>
      <p:cViewPr varScale="1">
        <p:scale>
          <a:sx n="74" d="100"/>
          <a:sy n="74" d="100"/>
        </p:scale>
        <p:origin x="1330" y="6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howGuides="1">
      <p:cViewPr varScale="1">
        <p:scale>
          <a:sx n="158" d="100"/>
          <a:sy n="158" d="100"/>
        </p:scale>
        <p:origin x="6880" y="224"/>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D019E812-D76A-0E4C-80FD-F60B04B28613}" type="datetimeFigureOut">
              <a:rPr lang="en-US" smtClean="0"/>
              <a:t>5/19/2022</a:t>
            </a:fld>
            <a:endParaRPr lang="en-US"/>
          </a:p>
        </p:txBody>
      </p:sp>
      <p:sp>
        <p:nvSpPr>
          <p:cNvPr id="4" name="Slide Image Placeholder 3"/>
          <p:cNvSpPr>
            <a:spLocks noGrp="1" noRot="1" noChangeAspect="1"/>
          </p:cNvSpPr>
          <p:nvPr>
            <p:ph type="sldImg" idx="2"/>
          </p:nvPr>
        </p:nvSpPr>
        <p:spPr>
          <a:xfrm>
            <a:off x="1165225" y="1241425"/>
            <a:ext cx="4467225"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A4E2C040-1B11-9A44-9857-42880B2CAA71}" type="slidenum">
              <a:rPr lang="en-US" smtClean="0"/>
              <a:t>‹#›</a:t>
            </a:fld>
            <a:endParaRPr lang="en-US"/>
          </a:p>
        </p:txBody>
      </p:sp>
    </p:spTree>
    <p:extLst>
      <p:ext uri="{BB962C8B-B14F-4D97-AF65-F5344CB8AC3E}">
        <p14:creationId xmlns:p14="http://schemas.microsoft.com/office/powerpoint/2010/main" val="1468319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E2C040-1B11-9A44-9857-42880B2CAA71}" type="slidenum">
              <a:rPr lang="en-US" smtClean="0"/>
              <a:t>1</a:t>
            </a:fld>
            <a:endParaRPr lang="en-US"/>
          </a:p>
        </p:txBody>
      </p:sp>
    </p:spTree>
    <p:extLst>
      <p:ext uri="{BB962C8B-B14F-4D97-AF65-F5344CB8AC3E}">
        <p14:creationId xmlns:p14="http://schemas.microsoft.com/office/powerpoint/2010/main" val="3545059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E2C040-1B11-9A44-9857-42880B2CAA71}" type="slidenum">
              <a:rPr lang="en-US" smtClean="0"/>
              <a:t>2</a:t>
            </a:fld>
            <a:endParaRPr lang="en-US"/>
          </a:p>
        </p:txBody>
      </p:sp>
    </p:spTree>
    <p:extLst>
      <p:ext uri="{BB962C8B-B14F-4D97-AF65-F5344CB8AC3E}">
        <p14:creationId xmlns:p14="http://schemas.microsoft.com/office/powerpoint/2010/main" val="3355204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pt-PT"/>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19/05/2022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28660781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19/05/2022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32304563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pt-PT"/>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19/05/2022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6664594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10"/>
          </p:nvPr>
        </p:nvSpPr>
        <p:spPr/>
        <p:txBody>
          <a:bodyPr/>
          <a:lstStyle/>
          <a:p>
            <a:fld id="{FED193E7-A552-4B0B-971B-FB3098B7E772}" type="datetimeFigureOut">
              <a:rPr lang="pt-PT" smtClean="0"/>
              <a:t>19/05/2022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4236879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P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D193E7-A552-4B0B-971B-FB3098B7E772}" type="datetimeFigureOut">
              <a:rPr lang="pt-PT" smtClean="0"/>
              <a:t>19/05/2022</a:t>
            </a:fld>
            <a:endParaRPr lang="pt-PT"/>
          </a:p>
        </p:txBody>
      </p:sp>
      <p:sp>
        <p:nvSpPr>
          <p:cNvPr id="5" name="Footer Placeholder 4"/>
          <p:cNvSpPr>
            <a:spLocks noGrp="1"/>
          </p:cNvSpPr>
          <p:nvPr>
            <p:ph type="ftr" sz="quarter" idx="11"/>
          </p:nvPr>
        </p:nvSpPr>
        <p:spPr/>
        <p:txBody>
          <a:bodyPr/>
          <a:lstStyle/>
          <a:p>
            <a:endParaRPr lang="pt-PT"/>
          </a:p>
        </p:txBody>
      </p:sp>
      <p:sp>
        <p:nvSpPr>
          <p:cNvPr id="6" name="Slide Number Placeholder 5"/>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3888326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Date Placeholder 4"/>
          <p:cNvSpPr>
            <a:spLocks noGrp="1"/>
          </p:cNvSpPr>
          <p:nvPr>
            <p:ph type="dt" sz="half" idx="10"/>
          </p:nvPr>
        </p:nvSpPr>
        <p:spPr/>
        <p:txBody>
          <a:bodyPr/>
          <a:lstStyle/>
          <a:p>
            <a:fld id="{FED193E7-A552-4B0B-971B-FB3098B7E772}" type="datetimeFigureOut">
              <a:rPr lang="pt-PT" smtClean="0"/>
              <a:t>19/05/2022</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2790907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pt-P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7" name="Date Placeholder 6"/>
          <p:cNvSpPr>
            <a:spLocks noGrp="1"/>
          </p:cNvSpPr>
          <p:nvPr>
            <p:ph type="dt" sz="half" idx="10"/>
          </p:nvPr>
        </p:nvSpPr>
        <p:spPr/>
        <p:txBody>
          <a:bodyPr/>
          <a:lstStyle/>
          <a:p>
            <a:fld id="{FED193E7-A552-4B0B-971B-FB3098B7E772}" type="datetimeFigureOut">
              <a:rPr lang="pt-PT" smtClean="0"/>
              <a:t>19/05/2022</a:t>
            </a:fld>
            <a:endParaRPr lang="pt-PT"/>
          </a:p>
        </p:txBody>
      </p:sp>
      <p:sp>
        <p:nvSpPr>
          <p:cNvPr id="8" name="Footer Placeholder 7"/>
          <p:cNvSpPr>
            <a:spLocks noGrp="1"/>
          </p:cNvSpPr>
          <p:nvPr>
            <p:ph type="ftr" sz="quarter" idx="11"/>
          </p:nvPr>
        </p:nvSpPr>
        <p:spPr/>
        <p:txBody>
          <a:bodyPr/>
          <a:lstStyle/>
          <a:p>
            <a:endParaRPr lang="pt-PT"/>
          </a:p>
        </p:txBody>
      </p:sp>
      <p:sp>
        <p:nvSpPr>
          <p:cNvPr id="9" name="Slide Number Placeholder 8"/>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326099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PT"/>
          </a:p>
        </p:txBody>
      </p:sp>
      <p:sp>
        <p:nvSpPr>
          <p:cNvPr id="3" name="Date Placeholder 2"/>
          <p:cNvSpPr>
            <a:spLocks noGrp="1"/>
          </p:cNvSpPr>
          <p:nvPr>
            <p:ph type="dt" sz="half" idx="10"/>
          </p:nvPr>
        </p:nvSpPr>
        <p:spPr/>
        <p:txBody>
          <a:bodyPr/>
          <a:lstStyle/>
          <a:p>
            <a:fld id="{FED193E7-A552-4B0B-971B-FB3098B7E772}" type="datetimeFigureOut">
              <a:rPr lang="pt-PT" smtClean="0"/>
              <a:t>19/05/2022</a:t>
            </a:fld>
            <a:endParaRPr lang="pt-PT"/>
          </a:p>
        </p:txBody>
      </p:sp>
      <p:sp>
        <p:nvSpPr>
          <p:cNvPr id="4" name="Footer Placeholder 3"/>
          <p:cNvSpPr>
            <a:spLocks noGrp="1"/>
          </p:cNvSpPr>
          <p:nvPr>
            <p:ph type="ftr" sz="quarter" idx="11"/>
          </p:nvPr>
        </p:nvSpPr>
        <p:spPr/>
        <p:txBody>
          <a:bodyPr/>
          <a:lstStyle/>
          <a:p>
            <a:endParaRPr lang="pt-PT"/>
          </a:p>
        </p:txBody>
      </p:sp>
      <p:sp>
        <p:nvSpPr>
          <p:cNvPr id="5" name="Slide Number Placeholder 4"/>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4246232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D193E7-A552-4B0B-971B-FB3098B7E772}" type="datetimeFigureOut">
              <a:rPr lang="pt-PT" smtClean="0"/>
              <a:t>19/05/2022</a:t>
            </a:fld>
            <a:endParaRPr lang="pt-PT"/>
          </a:p>
        </p:txBody>
      </p:sp>
      <p:sp>
        <p:nvSpPr>
          <p:cNvPr id="3" name="Footer Placeholder 2"/>
          <p:cNvSpPr>
            <a:spLocks noGrp="1"/>
          </p:cNvSpPr>
          <p:nvPr>
            <p:ph type="ftr" sz="quarter" idx="11"/>
          </p:nvPr>
        </p:nvSpPr>
        <p:spPr/>
        <p:txBody>
          <a:bodyPr/>
          <a:lstStyle/>
          <a:p>
            <a:endParaRPr lang="pt-PT"/>
          </a:p>
        </p:txBody>
      </p:sp>
      <p:sp>
        <p:nvSpPr>
          <p:cNvPr id="4" name="Slide Number Placeholder 3"/>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197991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P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D193E7-A552-4B0B-971B-FB3098B7E772}" type="datetimeFigureOut">
              <a:rPr lang="pt-PT" smtClean="0"/>
              <a:t>19/05/2022</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83019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P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D193E7-A552-4B0B-971B-FB3098B7E772}" type="datetimeFigureOut">
              <a:rPr lang="pt-PT" smtClean="0"/>
              <a:t>19/05/2022</a:t>
            </a:fld>
            <a:endParaRPr lang="pt-PT"/>
          </a:p>
        </p:txBody>
      </p:sp>
      <p:sp>
        <p:nvSpPr>
          <p:cNvPr id="6" name="Footer Placeholder 5"/>
          <p:cNvSpPr>
            <a:spLocks noGrp="1"/>
          </p:cNvSpPr>
          <p:nvPr>
            <p:ph type="ftr" sz="quarter" idx="11"/>
          </p:nvPr>
        </p:nvSpPr>
        <p:spPr/>
        <p:txBody>
          <a:bodyPr/>
          <a:lstStyle/>
          <a:p>
            <a:endParaRPr lang="pt-PT"/>
          </a:p>
        </p:txBody>
      </p:sp>
      <p:sp>
        <p:nvSpPr>
          <p:cNvPr id="7" name="Slide Number Placeholder 6"/>
          <p:cNvSpPr>
            <a:spLocks noGrp="1"/>
          </p:cNvSpPr>
          <p:nvPr>
            <p:ph type="sldNum" sz="quarter" idx="12"/>
          </p:nvPr>
        </p:nvSpPr>
        <p:spPr/>
        <p:txBody>
          <a:bodyPr/>
          <a:lstStyle/>
          <a:p>
            <a:fld id="{AF71B424-9468-462D-9677-D01D1C78864F}" type="slidenum">
              <a:rPr lang="pt-PT" smtClean="0"/>
              <a:t>‹#›</a:t>
            </a:fld>
            <a:endParaRPr lang="pt-PT"/>
          </a:p>
        </p:txBody>
      </p:sp>
    </p:spTree>
    <p:extLst>
      <p:ext uri="{BB962C8B-B14F-4D97-AF65-F5344CB8AC3E}">
        <p14:creationId xmlns:p14="http://schemas.microsoft.com/office/powerpoint/2010/main" val="3729291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pt-PT"/>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D193E7-A552-4B0B-971B-FB3098B7E772}" type="datetimeFigureOut">
              <a:rPr lang="pt-PT" smtClean="0"/>
              <a:t>19/05/2022</a:t>
            </a:fld>
            <a:endParaRPr lang="pt-PT"/>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71B424-9468-462D-9677-D01D1C78864F}" type="slidenum">
              <a:rPr lang="pt-PT" smtClean="0"/>
              <a:t>‹#›</a:t>
            </a:fld>
            <a:endParaRPr lang="pt-PT"/>
          </a:p>
        </p:txBody>
      </p:sp>
    </p:spTree>
    <p:extLst>
      <p:ext uri="{BB962C8B-B14F-4D97-AF65-F5344CB8AC3E}">
        <p14:creationId xmlns:p14="http://schemas.microsoft.com/office/powerpoint/2010/main" val="1910218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44A3DF6-676F-4319-85E2-C4D26D39DF83}"/>
              </a:ext>
            </a:extLst>
          </p:cNvPr>
          <p:cNvSpPr txBox="1">
            <a:spLocks/>
          </p:cNvSpPr>
          <p:nvPr/>
        </p:nvSpPr>
        <p:spPr>
          <a:xfrm>
            <a:off x="4572000" y="3429000"/>
            <a:ext cx="4172000" cy="86409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endParaRPr lang="en-US" sz="2400" dirty="0"/>
          </a:p>
        </p:txBody>
      </p:sp>
      <p:sp>
        <p:nvSpPr>
          <p:cNvPr id="6" name="Title 3">
            <a:extLst>
              <a:ext uri="{FF2B5EF4-FFF2-40B4-BE49-F238E27FC236}">
                <a16:creationId xmlns:a16="http://schemas.microsoft.com/office/drawing/2014/main" id="{843BCA20-2E62-1E78-342F-CEA50AEB2BE3}"/>
              </a:ext>
            </a:extLst>
          </p:cNvPr>
          <p:cNvSpPr txBox="1">
            <a:spLocks/>
          </p:cNvSpPr>
          <p:nvPr/>
        </p:nvSpPr>
        <p:spPr>
          <a:xfrm>
            <a:off x="971600" y="2636912"/>
            <a:ext cx="7848872" cy="86409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pt-BR" sz="4800" b="1" dirty="0" err="1">
                <a:solidFill>
                  <a:schemeClr val="bg1"/>
                </a:solidFill>
              </a:rPr>
              <a:t>Advanced</a:t>
            </a:r>
            <a:r>
              <a:rPr lang="pt-BR" sz="4800" b="1" dirty="0">
                <a:solidFill>
                  <a:schemeClr val="bg1"/>
                </a:solidFill>
              </a:rPr>
              <a:t> </a:t>
            </a:r>
            <a:r>
              <a:rPr lang="pt-BR" sz="4800" b="1" dirty="0" err="1">
                <a:solidFill>
                  <a:schemeClr val="bg1"/>
                </a:solidFill>
              </a:rPr>
              <a:t>Topics</a:t>
            </a:r>
            <a:r>
              <a:rPr lang="pt-BR" sz="4800" b="1" dirty="0">
                <a:solidFill>
                  <a:schemeClr val="bg1"/>
                </a:solidFill>
              </a:rPr>
              <a:t> </a:t>
            </a:r>
          </a:p>
          <a:p>
            <a:r>
              <a:rPr lang="pt-BR" sz="4800" b="1" dirty="0">
                <a:solidFill>
                  <a:schemeClr val="bg1"/>
                </a:solidFill>
              </a:rPr>
              <a:t>in </a:t>
            </a:r>
            <a:r>
              <a:rPr lang="pt-BR" sz="4800" b="1" dirty="0" err="1">
                <a:solidFill>
                  <a:schemeClr val="bg1"/>
                </a:solidFill>
              </a:rPr>
              <a:t>Geospatial</a:t>
            </a:r>
            <a:r>
              <a:rPr lang="pt-BR" sz="4800" b="1" dirty="0">
                <a:solidFill>
                  <a:schemeClr val="bg1"/>
                </a:solidFill>
              </a:rPr>
              <a:t> </a:t>
            </a:r>
            <a:r>
              <a:rPr lang="pt-BR" sz="4800" b="1" dirty="0" err="1">
                <a:solidFill>
                  <a:schemeClr val="bg1"/>
                </a:solidFill>
              </a:rPr>
              <a:t>Analysis</a:t>
            </a:r>
            <a:r>
              <a:rPr lang="pt-BR" sz="4800" b="1" dirty="0">
                <a:solidFill>
                  <a:schemeClr val="bg1"/>
                </a:solidFill>
              </a:rPr>
              <a:t> </a:t>
            </a:r>
          </a:p>
        </p:txBody>
      </p:sp>
    </p:spTree>
    <p:extLst>
      <p:ext uri="{BB962C8B-B14F-4D97-AF65-F5344CB8AC3E}">
        <p14:creationId xmlns:p14="http://schemas.microsoft.com/office/powerpoint/2010/main" val="270589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Literature Review</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24744"/>
            <a:ext cx="8856984" cy="5184576"/>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Geothermal Potential:</a:t>
            </a:r>
          </a:p>
          <a:p>
            <a:pPr marL="1371600" lvl="2" indent="-457200" algn="just">
              <a:buFont typeface="Arial" panose="020B0604020202020204" pitchFamily="34" charset="0"/>
              <a:buChar char="•"/>
            </a:pPr>
            <a:r>
              <a:rPr lang="en-US" b="1" dirty="0">
                <a:solidFill>
                  <a:schemeClr val="tx1"/>
                </a:solidFill>
              </a:rPr>
              <a:t>Estimated calculating important physical parameters of the ground and subsurface</a:t>
            </a:r>
          </a:p>
          <a:p>
            <a:pPr marL="1371600" lvl="2"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r>
              <a:rPr lang="en-US" b="1" dirty="0">
                <a:solidFill>
                  <a:schemeClr val="tx1"/>
                </a:solidFill>
              </a:rPr>
              <a:t>Using different weighted criteria data to rank different areas regarding their potentiality</a:t>
            </a:r>
          </a:p>
          <a:p>
            <a:pPr marL="1371600" lvl="2" indent="-457200" algn="just">
              <a:buFont typeface="Arial" panose="020B0604020202020204" pitchFamily="34" charset="0"/>
              <a:buChar char="•"/>
            </a:pPr>
            <a:endParaRPr lang="en-US" b="1" dirty="0">
              <a:solidFill>
                <a:schemeClr val="tx1"/>
              </a:solidFill>
            </a:endParaRPr>
          </a:p>
          <a:p>
            <a:pPr lvl="2" algn="just"/>
            <a:endParaRPr lang="en-US" b="1" dirty="0">
              <a:solidFill>
                <a:schemeClr val="tx1"/>
              </a:solidFill>
            </a:endParaRPr>
          </a:p>
          <a:p>
            <a:pPr marL="914400" lvl="1"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endParaRPr lang="en-US" b="1" dirty="0">
              <a:solidFill>
                <a:schemeClr val="tx1"/>
              </a:solidFill>
            </a:endParaRPr>
          </a:p>
        </p:txBody>
      </p:sp>
      <p:pic>
        <p:nvPicPr>
          <p:cNvPr id="3074" name="Picture 2">
            <a:extLst>
              <a:ext uri="{FF2B5EF4-FFF2-40B4-BE49-F238E27FC236}">
                <a16:creationId xmlns:a16="http://schemas.microsoft.com/office/drawing/2014/main" id="{DC7692EB-08E7-4514-B3FC-014D0965E2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4077072"/>
            <a:ext cx="3312368" cy="21432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7001F50-CB76-4543-A1BA-CAF583B98E73}"/>
              </a:ext>
            </a:extLst>
          </p:cNvPr>
          <p:cNvPicPr>
            <a:picLocks noChangeAspect="1"/>
          </p:cNvPicPr>
          <p:nvPr/>
        </p:nvPicPr>
        <p:blipFill>
          <a:blip r:embed="rId3"/>
          <a:stretch>
            <a:fillRect/>
          </a:stretch>
        </p:blipFill>
        <p:spPr>
          <a:xfrm>
            <a:off x="1331640" y="3778502"/>
            <a:ext cx="2520280" cy="2704692"/>
          </a:xfrm>
          <a:prstGeom prst="rect">
            <a:avLst/>
          </a:prstGeom>
        </p:spPr>
      </p:pic>
      <p:sp>
        <p:nvSpPr>
          <p:cNvPr id="8" name="TextBox 7">
            <a:extLst>
              <a:ext uri="{FF2B5EF4-FFF2-40B4-BE49-F238E27FC236}">
                <a16:creationId xmlns:a16="http://schemas.microsoft.com/office/drawing/2014/main" id="{A79A761B-A022-4D44-984C-A6C7C4F120BA}"/>
              </a:ext>
            </a:extLst>
          </p:cNvPr>
          <p:cNvSpPr txBox="1"/>
          <p:nvPr/>
        </p:nvSpPr>
        <p:spPr>
          <a:xfrm>
            <a:off x="5940152" y="6093296"/>
            <a:ext cx="4572000" cy="261610"/>
          </a:xfrm>
          <a:prstGeom prst="rect">
            <a:avLst/>
          </a:prstGeom>
          <a:noFill/>
        </p:spPr>
        <p:txBody>
          <a:bodyPr wrap="square">
            <a:spAutoFit/>
          </a:bodyPr>
          <a:lstStyle/>
          <a:p>
            <a:r>
              <a:rPr lang="en-US" sz="1100" dirty="0"/>
              <a:t>www.nrel.gov</a:t>
            </a:r>
          </a:p>
        </p:txBody>
      </p:sp>
      <p:sp>
        <p:nvSpPr>
          <p:cNvPr id="10" name="TextBox 9">
            <a:extLst>
              <a:ext uri="{FF2B5EF4-FFF2-40B4-BE49-F238E27FC236}">
                <a16:creationId xmlns:a16="http://schemas.microsoft.com/office/drawing/2014/main" id="{D283D3B4-F6FF-4D3B-8117-6C4A6E06CE44}"/>
              </a:ext>
            </a:extLst>
          </p:cNvPr>
          <p:cNvSpPr txBox="1"/>
          <p:nvPr/>
        </p:nvSpPr>
        <p:spPr>
          <a:xfrm>
            <a:off x="395536" y="5949280"/>
            <a:ext cx="5148942" cy="261610"/>
          </a:xfrm>
          <a:prstGeom prst="rect">
            <a:avLst/>
          </a:prstGeom>
          <a:noFill/>
        </p:spPr>
        <p:txBody>
          <a:bodyPr wrap="square">
            <a:spAutoFit/>
          </a:bodyPr>
          <a:lstStyle/>
          <a:p>
            <a:r>
              <a:rPr lang="en-US" sz="1100" dirty="0"/>
              <a:t>(</a:t>
            </a:r>
            <a:r>
              <a:rPr lang="en-US" sz="1100" dirty="0" err="1"/>
              <a:t>Shahdi</a:t>
            </a:r>
            <a:r>
              <a:rPr lang="en-US" sz="1100" dirty="0"/>
              <a:t> et all., 2021)</a:t>
            </a:r>
          </a:p>
        </p:txBody>
      </p:sp>
    </p:spTree>
    <p:extLst>
      <p:ext uri="{BB962C8B-B14F-4D97-AF65-F5344CB8AC3E}">
        <p14:creationId xmlns:p14="http://schemas.microsoft.com/office/powerpoint/2010/main" val="851908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Literature Review</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856984" cy="5112568"/>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GIS-based techniques:</a:t>
            </a:r>
          </a:p>
          <a:p>
            <a:pPr marL="914400" lvl="1" indent="-457200" algn="just">
              <a:buFont typeface="Arial" panose="020B0604020202020204" pitchFamily="34" charset="0"/>
              <a:buChar char="•"/>
            </a:pPr>
            <a:endParaRPr lang="en-US" b="1" dirty="0">
              <a:solidFill>
                <a:schemeClr val="accent1">
                  <a:lumMod val="75000"/>
                </a:schemeClr>
              </a:solidFill>
            </a:endParaRPr>
          </a:p>
          <a:p>
            <a:pPr marL="1371600" lvl="2" indent="-457200" algn="just">
              <a:buFont typeface="Arial" panose="020B0604020202020204" pitchFamily="34" charset="0"/>
              <a:buChar char="•"/>
            </a:pPr>
            <a:r>
              <a:rPr lang="en-US" b="1" dirty="0">
                <a:solidFill>
                  <a:schemeClr val="tx1"/>
                </a:solidFill>
              </a:rPr>
              <a:t>Studies successfully estimated suitability using MCDA:</a:t>
            </a:r>
          </a:p>
          <a:p>
            <a:pPr marL="1828800" lvl="3" indent="-457200" algn="just">
              <a:buFont typeface="Arial" panose="020B0604020202020204" pitchFamily="34" charset="0"/>
              <a:buChar char="•"/>
            </a:pPr>
            <a:r>
              <a:rPr lang="en-US" b="1" dirty="0">
                <a:solidFill>
                  <a:schemeClr val="tx1"/>
                </a:solidFill>
              </a:rPr>
              <a:t>AHP (</a:t>
            </a:r>
            <a:r>
              <a:rPr lang="en-US" b="1" dirty="0" err="1">
                <a:solidFill>
                  <a:schemeClr val="tx1"/>
                </a:solidFill>
              </a:rPr>
              <a:t>Tinti</a:t>
            </a:r>
            <a:r>
              <a:rPr lang="en-US" b="1" dirty="0">
                <a:solidFill>
                  <a:schemeClr val="tx1"/>
                </a:solidFill>
              </a:rPr>
              <a:t> et al., 2018, </a:t>
            </a:r>
            <a:r>
              <a:rPr lang="en-US" b="1" dirty="0" err="1">
                <a:solidFill>
                  <a:schemeClr val="tx1"/>
                </a:solidFill>
              </a:rPr>
              <a:t>Omwenga</a:t>
            </a:r>
            <a:r>
              <a:rPr lang="en-US" b="1" dirty="0">
                <a:solidFill>
                  <a:schemeClr val="tx1"/>
                </a:solidFill>
              </a:rPr>
              <a:t>, 2020)</a:t>
            </a:r>
          </a:p>
          <a:p>
            <a:pPr marL="1828800" lvl="3" indent="-457200" algn="just">
              <a:buFont typeface="Arial" panose="020B0604020202020204" pitchFamily="34" charset="0"/>
              <a:buChar char="•"/>
            </a:pPr>
            <a:r>
              <a:rPr lang="en-US" b="1" dirty="0">
                <a:solidFill>
                  <a:schemeClr val="tx1"/>
                </a:solidFill>
              </a:rPr>
              <a:t>Weighted overlay (</a:t>
            </a:r>
            <a:r>
              <a:rPr lang="en-US" b="1" dirty="0" err="1">
                <a:solidFill>
                  <a:schemeClr val="tx1"/>
                </a:solidFill>
              </a:rPr>
              <a:t>Trumpy</a:t>
            </a:r>
            <a:r>
              <a:rPr lang="en-US" b="1" dirty="0">
                <a:solidFill>
                  <a:schemeClr val="tx1"/>
                </a:solidFill>
              </a:rPr>
              <a:t> et al., 2015, </a:t>
            </a:r>
            <a:r>
              <a:rPr lang="en-US" b="1" dirty="0" err="1">
                <a:solidFill>
                  <a:schemeClr val="tx1"/>
                </a:solidFill>
              </a:rPr>
              <a:t>Fahil</a:t>
            </a:r>
            <a:r>
              <a:rPr lang="en-US" b="1" dirty="0">
                <a:solidFill>
                  <a:schemeClr val="tx1"/>
                </a:solidFill>
              </a:rPr>
              <a:t> et al., 2020)</a:t>
            </a:r>
          </a:p>
          <a:p>
            <a:pPr marL="1371600" lvl="2" indent="-457200" algn="just">
              <a:buFont typeface="Arial" panose="020B0604020202020204" pitchFamily="34" charset="0"/>
              <a:buChar char="•"/>
            </a:pPr>
            <a:endParaRPr lang="en-US" b="1" dirty="0">
              <a:solidFill>
                <a:schemeClr val="tx1"/>
              </a:solidFill>
            </a:endParaRPr>
          </a:p>
          <a:p>
            <a:pPr marL="1828800" lvl="3" indent="-457200" algn="just">
              <a:buFont typeface="Arial" panose="020B0604020202020204" pitchFamily="34" charset="0"/>
              <a:buChar char="•"/>
            </a:pPr>
            <a:r>
              <a:rPr lang="en-US" b="1" dirty="0">
                <a:solidFill>
                  <a:schemeClr val="tx1"/>
                </a:solidFill>
              </a:rPr>
              <a:t>Managed to identify or confirm important criteria data linked to geothermal potential</a:t>
            </a:r>
          </a:p>
          <a:p>
            <a:pPr marL="1828800" lvl="3" indent="-457200" algn="just">
              <a:buFont typeface="Arial" panose="020B0604020202020204" pitchFamily="34" charset="0"/>
              <a:buChar char="•"/>
            </a:pPr>
            <a:endParaRPr lang="en-US" b="1" dirty="0">
              <a:solidFill>
                <a:schemeClr val="tx1"/>
              </a:solidFill>
            </a:endParaRPr>
          </a:p>
          <a:p>
            <a:pPr marL="1828800" lvl="3" indent="-457200" algn="just">
              <a:buFont typeface="Arial" panose="020B0604020202020204" pitchFamily="34" charset="0"/>
              <a:buChar char="•"/>
            </a:pPr>
            <a:r>
              <a:rPr lang="en-US" b="1" dirty="0">
                <a:solidFill>
                  <a:srgbClr val="C00000"/>
                </a:solidFill>
              </a:rPr>
              <a:t>However, </a:t>
            </a:r>
            <a:r>
              <a:rPr lang="en-US" b="1" dirty="0">
                <a:solidFill>
                  <a:schemeClr val="tx1"/>
                </a:solidFill>
              </a:rPr>
              <a:t>they are not used to estimate physical parameters values. ML is being used for this purpose</a:t>
            </a:r>
          </a:p>
          <a:p>
            <a:pPr lvl="2" algn="just"/>
            <a:endParaRPr lang="en-US" b="1" dirty="0">
              <a:solidFill>
                <a:schemeClr val="tx1"/>
              </a:solidFill>
            </a:endParaRPr>
          </a:p>
          <a:p>
            <a:pPr marL="914400" lvl="1"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endParaRPr lang="en-US" b="1" dirty="0">
              <a:solidFill>
                <a:schemeClr val="tx1"/>
              </a:solidFill>
            </a:endParaRPr>
          </a:p>
        </p:txBody>
      </p:sp>
    </p:spTree>
    <p:extLst>
      <p:ext uri="{BB962C8B-B14F-4D97-AF65-F5344CB8AC3E}">
        <p14:creationId xmlns:p14="http://schemas.microsoft.com/office/powerpoint/2010/main" val="1260985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Literature Review</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856984" cy="5112568"/>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Machine Learning:</a:t>
            </a:r>
          </a:p>
          <a:p>
            <a:pPr marL="914400" lvl="1" indent="-457200" algn="just">
              <a:buFont typeface="Arial" panose="020B0604020202020204" pitchFamily="34" charset="0"/>
              <a:buChar char="•"/>
            </a:pPr>
            <a:endParaRPr lang="en-US" b="1" dirty="0">
              <a:solidFill>
                <a:schemeClr val="accent1">
                  <a:lumMod val="75000"/>
                </a:schemeClr>
              </a:solidFill>
            </a:endParaRPr>
          </a:p>
          <a:p>
            <a:pPr marL="1371600" lvl="2" indent="-457200" algn="just">
              <a:buFont typeface="Arial" panose="020B0604020202020204" pitchFamily="34" charset="0"/>
              <a:buChar char="•"/>
            </a:pPr>
            <a:r>
              <a:rPr lang="en-US" b="1" dirty="0">
                <a:solidFill>
                  <a:schemeClr val="tx1"/>
                </a:solidFill>
              </a:rPr>
              <a:t>Provided promising results in analysis of renewable energies exploration and suitability (Shahab &amp; Singh, 2019, Lai et al., 2020)</a:t>
            </a:r>
          </a:p>
          <a:p>
            <a:pPr marL="1371600" lvl="2"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r>
              <a:rPr lang="en-US" b="1" dirty="0">
                <a:solidFill>
                  <a:schemeClr val="tx1"/>
                </a:solidFill>
              </a:rPr>
              <a:t>In the Geothermal field:</a:t>
            </a:r>
          </a:p>
          <a:p>
            <a:pPr marL="1828800" lvl="3" indent="-457200" algn="just">
              <a:buFont typeface="Arial" panose="020B0604020202020204" pitchFamily="34" charset="0"/>
              <a:buChar char="•"/>
            </a:pPr>
            <a:r>
              <a:rPr lang="en-US" b="1" dirty="0">
                <a:solidFill>
                  <a:schemeClr val="tx1"/>
                </a:solidFill>
              </a:rPr>
              <a:t>Predict important thermal properties (</a:t>
            </a:r>
            <a:r>
              <a:rPr lang="da-DK" b="1" dirty="0">
                <a:solidFill>
                  <a:schemeClr val="tx1"/>
                </a:solidFill>
              </a:rPr>
              <a:t>Arola et al., 2019; Assouline et al., 2019; Gangwani et al., 2020; Mohamed et al., 2015; Shahdi et al., 2021)</a:t>
            </a:r>
            <a:endParaRPr lang="en-US" b="1" dirty="0">
              <a:solidFill>
                <a:schemeClr val="tx1"/>
              </a:solidFill>
            </a:endParaRPr>
          </a:p>
          <a:p>
            <a:pPr marL="1828800" lvl="3" indent="-457200" algn="just">
              <a:buFont typeface="Arial" panose="020B0604020202020204" pitchFamily="34" charset="0"/>
              <a:buChar char="•"/>
            </a:pPr>
            <a:r>
              <a:rPr lang="en-US" b="1" dirty="0">
                <a:solidFill>
                  <a:schemeClr val="tx1"/>
                </a:solidFill>
              </a:rPr>
              <a:t>Classify suitability indexes (</a:t>
            </a:r>
            <a:r>
              <a:rPr lang="da-DK" b="1" dirty="0">
                <a:solidFill>
                  <a:schemeClr val="tx1"/>
                </a:solidFill>
              </a:rPr>
              <a:t>Coro &amp; Trumpy, 2020)</a:t>
            </a:r>
            <a:endParaRPr lang="en-US" b="1" dirty="0">
              <a:solidFill>
                <a:schemeClr val="tx1"/>
              </a:solidFill>
            </a:endParaRPr>
          </a:p>
          <a:p>
            <a:pPr marL="914400" lvl="1"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endParaRPr lang="en-US" b="1" dirty="0">
              <a:solidFill>
                <a:schemeClr val="tx1"/>
              </a:solidFill>
            </a:endParaRPr>
          </a:p>
        </p:txBody>
      </p:sp>
    </p:spTree>
    <p:extLst>
      <p:ext uri="{BB962C8B-B14F-4D97-AF65-F5344CB8AC3E}">
        <p14:creationId xmlns:p14="http://schemas.microsoft.com/office/powerpoint/2010/main" val="1129388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Literature Review</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856984" cy="5112568"/>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Machine Learning algorithms:</a:t>
            </a:r>
          </a:p>
          <a:p>
            <a:pPr marL="914400" lvl="1" indent="-457200" algn="just">
              <a:buFont typeface="Arial" panose="020B0604020202020204" pitchFamily="34" charset="0"/>
              <a:buChar char="•"/>
            </a:pPr>
            <a:endParaRPr lang="en-US" b="1" dirty="0">
              <a:solidFill>
                <a:schemeClr val="accent1">
                  <a:lumMod val="75000"/>
                </a:schemeClr>
              </a:solidFill>
            </a:endParaRPr>
          </a:p>
          <a:p>
            <a:pPr marL="1371600" lvl="2" indent="-457200" algn="just">
              <a:buFont typeface="Arial" panose="020B0604020202020204" pitchFamily="34" charset="0"/>
              <a:buChar char="•"/>
            </a:pPr>
            <a:r>
              <a:rPr lang="pt-BR" b="1" dirty="0" err="1">
                <a:solidFill>
                  <a:srgbClr val="C00000"/>
                </a:solidFill>
              </a:rPr>
              <a:t>Random</a:t>
            </a:r>
            <a:r>
              <a:rPr lang="pt-BR" b="1" dirty="0">
                <a:solidFill>
                  <a:srgbClr val="C00000"/>
                </a:solidFill>
              </a:rPr>
              <a:t> </a:t>
            </a:r>
            <a:r>
              <a:rPr lang="pt-BR" b="1" dirty="0" err="1">
                <a:solidFill>
                  <a:srgbClr val="C00000"/>
                </a:solidFill>
              </a:rPr>
              <a:t>Forests</a:t>
            </a:r>
            <a:r>
              <a:rPr lang="pt-BR" b="1" dirty="0">
                <a:solidFill>
                  <a:srgbClr val="C00000"/>
                </a:solidFill>
              </a:rPr>
              <a:t> (RF)</a:t>
            </a:r>
          </a:p>
          <a:p>
            <a:pPr marL="1371600" lvl="2" indent="-457200" algn="just">
              <a:buFont typeface="Arial" panose="020B0604020202020204" pitchFamily="34" charset="0"/>
              <a:buChar char="•"/>
            </a:pPr>
            <a:r>
              <a:rPr lang="pt-BR" b="1" dirty="0">
                <a:solidFill>
                  <a:srgbClr val="C00000"/>
                </a:solidFill>
              </a:rPr>
              <a:t>Extreme </a:t>
            </a:r>
            <a:r>
              <a:rPr lang="pt-BR" b="1" dirty="0" err="1">
                <a:solidFill>
                  <a:srgbClr val="C00000"/>
                </a:solidFill>
              </a:rPr>
              <a:t>Gradient</a:t>
            </a:r>
            <a:r>
              <a:rPr lang="pt-BR" b="1" dirty="0">
                <a:solidFill>
                  <a:srgbClr val="C00000"/>
                </a:solidFill>
              </a:rPr>
              <a:t> </a:t>
            </a:r>
            <a:r>
              <a:rPr lang="pt-BR" b="1" dirty="0" err="1">
                <a:solidFill>
                  <a:srgbClr val="C00000"/>
                </a:solidFill>
              </a:rPr>
              <a:t>Boosting</a:t>
            </a:r>
            <a:r>
              <a:rPr lang="pt-BR" b="1" dirty="0">
                <a:solidFill>
                  <a:srgbClr val="C00000"/>
                </a:solidFill>
              </a:rPr>
              <a:t> (XGB)</a:t>
            </a:r>
          </a:p>
          <a:p>
            <a:pPr marL="1371600" lvl="2" indent="-457200" algn="just">
              <a:buFont typeface="Arial" panose="020B0604020202020204" pitchFamily="34" charset="0"/>
              <a:buChar char="•"/>
            </a:pPr>
            <a:r>
              <a:rPr lang="pt-BR" b="1" dirty="0" err="1">
                <a:solidFill>
                  <a:schemeClr val="tx1"/>
                </a:solidFill>
              </a:rPr>
              <a:t>Gradient</a:t>
            </a:r>
            <a:r>
              <a:rPr lang="pt-BR" b="1" dirty="0">
                <a:solidFill>
                  <a:schemeClr val="tx1"/>
                </a:solidFill>
              </a:rPr>
              <a:t> </a:t>
            </a:r>
            <a:r>
              <a:rPr lang="pt-BR" b="1" dirty="0" err="1">
                <a:solidFill>
                  <a:schemeClr val="tx1"/>
                </a:solidFill>
              </a:rPr>
              <a:t>Boosted</a:t>
            </a:r>
            <a:r>
              <a:rPr lang="pt-BR" b="1" dirty="0">
                <a:solidFill>
                  <a:schemeClr val="tx1"/>
                </a:solidFill>
              </a:rPr>
              <a:t> </a:t>
            </a:r>
            <a:r>
              <a:rPr lang="pt-BR" b="1" dirty="0" err="1">
                <a:solidFill>
                  <a:schemeClr val="tx1"/>
                </a:solidFill>
              </a:rPr>
              <a:t>Regression</a:t>
            </a:r>
            <a:r>
              <a:rPr lang="pt-BR" b="1" dirty="0">
                <a:solidFill>
                  <a:schemeClr val="tx1"/>
                </a:solidFill>
              </a:rPr>
              <a:t> </a:t>
            </a:r>
            <a:r>
              <a:rPr lang="pt-BR" b="1" dirty="0" err="1">
                <a:solidFill>
                  <a:schemeClr val="tx1"/>
                </a:solidFill>
              </a:rPr>
              <a:t>Tree</a:t>
            </a:r>
            <a:endParaRPr lang="pt-BR" b="1" dirty="0">
              <a:solidFill>
                <a:schemeClr val="tx1"/>
              </a:solidFill>
            </a:endParaRPr>
          </a:p>
          <a:p>
            <a:pPr marL="1371600" lvl="2" indent="-457200" algn="just">
              <a:buFont typeface="Arial" panose="020B0604020202020204" pitchFamily="34" charset="0"/>
              <a:buChar char="•"/>
            </a:pPr>
            <a:r>
              <a:rPr lang="pt-BR" b="1" dirty="0" err="1">
                <a:solidFill>
                  <a:schemeClr val="tx1"/>
                </a:solidFill>
              </a:rPr>
              <a:t>Maximun</a:t>
            </a:r>
            <a:r>
              <a:rPr lang="pt-BR" b="1" dirty="0">
                <a:solidFill>
                  <a:schemeClr val="tx1"/>
                </a:solidFill>
              </a:rPr>
              <a:t> </a:t>
            </a:r>
            <a:r>
              <a:rPr lang="pt-BR" b="1" dirty="0" err="1">
                <a:solidFill>
                  <a:schemeClr val="tx1"/>
                </a:solidFill>
              </a:rPr>
              <a:t>Entropy</a:t>
            </a:r>
            <a:r>
              <a:rPr lang="pt-BR" b="1" dirty="0">
                <a:solidFill>
                  <a:schemeClr val="tx1"/>
                </a:solidFill>
              </a:rPr>
              <a:t> </a:t>
            </a:r>
            <a:r>
              <a:rPr lang="pt-BR" b="1" dirty="0" err="1">
                <a:solidFill>
                  <a:schemeClr val="tx1"/>
                </a:solidFill>
              </a:rPr>
              <a:t>Modeling</a:t>
            </a:r>
            <a:r>
              <a:rPr lang="pt-BR" b="1" dirty="0">
                <a:solidFill>
                  <a:schemeClr val="tx1"/>
                </a:solidFill>
              </a:rPr>
              <a:t> </a:t>
            </a:r>
          </a:p>
          <a:p>
            <a:pPr marL="1371600" lvl="2" indent="-457200" algn="just">
              <a:buFont typeface="Arial" panose="020B0604020202020204" pitchFamily="34" charset="0"/>
              <a:buChar char="•"/>
            </a:pPr>
            <a:r>
              <a:rPr lang="pt-BR" b="1" dirty="0">
                <a:solidFill>
                  <a:schemeClr val="tx1"/>
                </a:solidFill>
              </a:rPr>
              <a:t>Artificial Neural Networks </a:t>
            </a:r>
          </a:p>
          <a:p>
            <a:pPr marL="1371600" lvl="2" indent="-457200" algn="just">
              <a:buFont typeface="Arial" panose="020B0604020202020204" pitchFamily="34" charset="0"/>
              <a:buChar char="•"/>
            </a:pPr>
            <a:r>
              <a:rPr lang="pt-BR" b="1" dirty="0">
                <a:solidFill>
                  <a:schemeClr val="tx1"/>
                </a:solidFill>
              </a:rPr>
              <a:t>Ridge </a:t>
            </a:r>
            <a:r>
              <a:rPr lang="pt-BR" b="1" dirty="0" err="1">
                <a:solidFill>
                  <a:schemeClr val="tx1"/>
                </a:solidFill>
              </a:rPr>
              <a:t>Regression</a:t>
            </a:r>
            <a:endParaRPr lang="pt-BR" b="1" dirty="0">
              <a:solidFill>
                <a:schemeClr val="tx1"/>
              </a:solidFill>
            </a:endParaRPr>
          </a:p>
          <a:p>
            <a:pPr marL="1371600" lvl="2" indent="-457200" algn="just">
              <a:buFont typeface="Arial" panose="020B0604020202020204" pitchFamily="34" charset="0"/>
              <a:buChar char="•"/>
            </a:pPr>
            <a:endParaRPr lang="en-US" b="1" dirty="0">
              <a:solidFill>
                <a:schemeClr val="tx1"/>
              </a:solidFill>
            </a:endParaRPr>
          </a:p>
          <a:p>
            <a:pPr marL="914400" lvl="1"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endParaRPr lang="en-US" b="1" dirty="0">
              <a:solidFill>
                <a:schemeClr val="tx1"/>
              </a:solidFill>
            </a:endParaRPr>
          </a:p>
        </p:txBody>
      </p:sp>
    </p:spTree>
    <p:extLst>
      <p:ext uri="{BB962C8B-B14F-4D97-AF65-F5344CB8AC3E}">
        <p14:creationId xmlns:p14="http://schemas.microsoft.com/office/powerpoint/2010/main" val="2443376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Literature Review</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856984" cy="5112568"/>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Geothermal Related Variables/Criteria:</a:t>
            </a:r>
          </a:p>
          <a:p>
            <a:pPr marL="914400" lvl="1" indent="-457200" algn="just">
              <a:buFont typeface="Arial" panose="020B0604020202020204" pitchFamily="34" charset="0"/>
              <a:buChar char="•"/>
            </a:pPr>
            <a:endParaRPr lang="en-US" b="1" dirty="0">
              <a:solidFill>
                <a:schemeClr val="accent1">
                  <a:lumMod val="75000"/>
                </a:schemeClr>
              </a:solidFill>
            </a:endParaRPr>
          </a:p>
          <a:p>
            <a:pPr marL="1371600" lvl="2" indent="-457200" algn="just">
              <a:buFont typeface="Arial" panose="020B0604020202020204" pitchFamily="34" charset="0"/>
              <a:buChar char="•"/>
            </a:pPr>
            <a:r>
              <a:rPr lang="en-US" b="1" dirty="0">
                <a:solidFill>
                  <a:schemeClr val="tx1"/>
                </a:solidFill>
              </a:rPr>
              <a:t>Lithological and structural setting</a:t>
            </a:r>
          </a:p>
          <a:p>
            <a:pPr marL="1371600" lvl="2" indent="-457200" algn="just">
              <a:buFont typeface="Arial" panose="020B0604020202020204" pitchFamily="34" charset="0"/>
              <a:buChar char="•"/>
            </a:pPr>
            <a:r>
              <a:rPr lang="en-US" b="1" dirty="0">
                <a:solidFill>
                  <a:schemeClr val="tx1"/>
                </a:solidFill>
              </a:rPr>
              <a:t>Drainage density</a:t>
            </a:r>
          </a:p>
          <a:p>
            <a:pPr marL="1371600" lvl="2" indent="-457200" algn="just">
              <a:buFont typeface="Arial" panose="020B0604020202020204" pitchFamily="34" charset="0"/>
              <a:buChar char="•"/>
            </a:pPr>
            <a:r>
              <a:rPr lang="en-US" b="1" dirty="0">
                <a:solidFill>
                  <a:schemeClr val="tx1"/>
                </a:solidFill>
              </a:rPr>
              <a:t>Soil texture</a:t>
            </a:r>
          </a:p>
          <a:p>
            <a:pPr marL="1371600" lvl="2" indent="-457200" algn="just">
              <a:buFont typeface="Arial" panose="020B0604020202020204" pitchFamily="34" charset="0"/>
              <a:buChar char="•"/>
            </a:pPr>
            <a:r>
              <a:rPr lang="en-US" b="1" dirty="0">
                <a:solidFill>
                  <a:schemeClr val="tx1"/>
                </a:solidFill>
              </a:rPr>
              <a:t>Permeability</a:t>
            </a:r>
          </a:p>
          <a:p>
            <a:pPr marL="1371600" lvl="2" indent="-457200" algn="just">
              <a:buFont typeface="Arial" panose="020B0604020202020204" pitchFamily="34" charset="0"/>
              <a:buChar char="•"/>
            </a:pPr>
            <a:r>
              <a:rPr lang="en-US" b="1" dirty="0">
                <a:solidFill>
                  <a:schemeClr val="tx1"/>
                </a:solidFill>
              </a:rPr>
              <a:t>Bouguer gravity anomaly </a:t>
            </a:r>
          </a:p>
          <a:p>
            <a:pPr marL="1371600" lvl="2" indent="-457200" algn="just">
              <a:buFont typeface="Arial" panose="020B0604020202020204" pitchFamily="34" charset="0"/>
              <a:buChar char="•"/>
            </a:pPr>
            <a:r>
              <a:rPr lang="en-US" b="1" dirty="0">
                <a:solidFill>
                  <a:schemeClr val="tx1"/>
                </a:solidFill>
              </a:rPr>
              <a:t>Surface air temperature </a:t>
            </a:r>
          </a:p>
          <a:p>
            <a:pPr marL="1371600" lvl="2" indent="-457200" algn="just">
              <a:buFont typeface="Arial" panose="020B0604020202020204" pitchFamily="34" charset="0"/>
              <a:buChar char="•"/>
            </a:pPr>
            <a:r>
              <a:rPr lang="en-US" b="1" dirty="0">
                <a:solidFill>
                  <a:schemeClr val="tx1"/>
                </a:solidFill>
              </a:rPr>
              <a:t>Seismic activity</a:t>
            </a:r>
          </a:p>
          <a:p>
            <a:pPr marL="1371600" lvl="2" indent="-457200" algn="just">
              <a:buFont typeface="Arial" panose="020B0604020202020204" pitchFamily="34" charset="0"/>
              <a:buChar char="•"/>
            </a:pPr>
            <a:endParaRPr lang="en-US" b="1" dirty="0">
              <a:solidFill>
                <a:schemeClr val="tx1"/>
              </a:solidFill>
            </a:endParaRPr>
          </a:p>
        </p:txBody>
      </p:sp>
    </p:spTree>
    <p:extLst>
      <p:ext uri="{BB962C8B-B14F-4D97-AF65-F5344CB8AC3E}">
        <p14:creationId xmlns:p14="http://schemas.microsoft.com/office/powerpoint/2010/main" val="1053263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Methodology</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lvl="1" algn="just"/>
            <a:r>
              <a:rPr lang="en-US" sz="2400" b="1" dirty="0">
                <a:solidFill>
                  <a:schemeClr val="accent1">
                    <a:lumMod val="75000"/>
                  </a:schemeClr>
                </a:solidFill>
              </a:rPr>
              <a:t> </a:t>
            </a:r>
            <a:endParaRPr lang="en-US" sz="2400" b="1" dirty="0">
              <a:solidFill>
                <a:schemeClr val="tx1"/>
              </a:solidFill>
            </a:endParaRPr>
          </a:p>
        </p:txBody>
      </p:sp>
      <p:pic>
        <p:nvPicPr>
          <p:cNvPr id="2" name="Picture 1">
            <a:extLst>
              <a:ext uri="{FF2B5EF4-FFF2-40B4-BE49-F238E27FC236}">
                <a16:creationId xmlns:a16="http://schemas.microsoft.com/office/drawing/2014/main" id="{6BB7D607-E14B-41C1-80E3-B5D75C5E9340}"/>
              </a:ext>
            </a:extLst>
          </p:cNvPr>
          <p:cNvPicPr>
            <a:picLocks noChangeAspect="1"/>
          </p:cNvPicPr>
          <p:nvPr/>
        </p:nvPicPr>
        <p:blipFill>
          <a:blip r:embed="rId2"/>
          <a:stretch>
            <a:fillRect/>
          </a:stretch>
        </p:blipFill>
        <p:spPr>
          <a:xfrm>
            <a:off x="683568" y="2852936"/>
            <a:ext cx="7956376" cy="1234788"/>
          </a:xfrm>
          <a:prstGeom prst="rect">
            <a:avLst/>
          </a:prstGeom>
        </p:spPr>
      </p:pic>
    </p:spTree>
    <p:extLst>
      <p:ext uri="{BB962C8B-B14F-4D97-AF65-F5344CB8AC3E}">
        <p14:creationId xmlns:p14="http://schemas.microsoft.com/office/powerpoint/2010/main" val="3801138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Methodology</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5400600" cy="5112568"/>
          </a:xfrm>
        </p:spPr>
        <p:txBody>
          <a:bodyPr>
            <a:normAutofit/>
          </a:bodyPr>
          <a:lstStyle/>
          <a:p>
            <a:pPr marL="914400" lvl="1" indent="-457200" algn="just">
              <a:buFont typeface="Arial" panose="020B0604020202020204" pitchFamily="34" charset="0"/>
              <a:buChar char="•"/>
            </a:pPr>
            <a:r>
              <a:rPr lang="en-US" sz="2400" b="1" dirty="0">
                <a:solidFill>
                  <a:schemeClr val="accent1">
                    <a:lumMod val="75000"/>
                  </a:schemeClr>
                </a:solidFill>
              </a:rPr>
              <a:t>Collected Data:</a:t>
            </a:r>
          </a:p>
          <a:p>
            <a:pPr marL="914400" lvl="1" indent="-457200" algn="just">
              <a:buFont typeface="Arial" panose="020B0604020202020204" pitchFamily="34" charset="0"/>
              <a:buChar char="•"/>
            </a:pPr>
            <a:endParaRPr lang="en-US" sz="2400" b="1" dirty="0">
              <a:solidFill>
                <a:schemeClr val="accent1">
                  <a:lumMod val="75000"/>
                </a:schemeClr>
              </a:solidFill>
            </a:endParaRPr>
          </a:p>
          <a:p>
            <a:pPr marL="1371600" lvl="2" indent="-457200" algn="just">
              <a:buFont typeface="Arial" panose="020B0604020202020204" pitchFamily="34" charset="0"/>
              <a:buChar char="•"/>
            </a:pPr>
            <a:r>
              <a:rPr lang="en-US" sz="2000" b="1" dirty="0">
                <a:solidFill>
                  <a:schemeClr val="tx1"/>
                </a:solidFill>
              </a:rPr>
              <a:t>Labels were provided by LNEG and from the Geothermal Atlas of Portugal</a:t>
            </a:r>
          </a:p>
          <a:p>
            <a:pPr marL="914400" lvl="1" indent="-457200" algn="just">
              <a:buFont typeface="Arial" panose="020B0604020202020204" pitchFamily="34" charset="0"/>
              <a:buChar char="•"/>
            </a:pPr>
            <a:endParaRPr lang="en-US" sz="2400" b="1" dirty="0">
              <a:solidFill>
                <a:schemeClr val="tx1"/>
              </a:solidFill>
            </a:endParaRPr>
          </a:p>
          <a:p>
            <a:pPr marL="1371600" lvl="2" indent="-457200" algn="just">
              <a:buFont typeface="Arial" panose="020B0604020202020204" pitchFamily="34" charset="0"/>
              <a:buChar char="•"/>
            </a:pPr>
            <a:r>
              <a:rPr lang="en-US" sz="2000" b="1" dirty="0">
                <a:solidFill>
                  <a:schemeClr val="tx1"/>
                </a:solidFill>
              </a:rPr>
              <a:t>138 points from different wells where geothermal gradient and surface heat flow density were measured </a:t>
            </a:r>
          </a:p>
        </p:txBody>
      </p:sp>
      <p:pic>
        <p:nvPicPr>
          <p:cNvPr id="4" name="Picture 3">
            <a:extLst>
              <a:ext uri="{FF2B5EF4-FFF2-40B4-BE49-F238E27FC236}">
                <a16:creationId xmlns:a16="http://schemas.microsoft.com/office/drawing/2014/main" id="{1DDF48A5-EE2B-4328-89AE-4163B4433B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1340768"/>
            <a:ext cx="3417380" cy="4824536"/>
          </a:xfrm>
          <a:prstGeom prst="rect">
            <a:avLst/>
          </a:prstGeom>
          <a:noFill/>
          <a:ln>
            <a:noFill/>
          </a:ln>
        </p:spPr>
      </p:pic>
    </p:spTree>
    <p:extLst>
      <p:ext uri="{BB962C8B-B14F-4D97-AF65-F5344CB8AC3E}">
        <p14:creationId xmlns:p14="http://schemas.microsoft.com/office/powerpoint/2010/main" val="16418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Methodology</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sz="2400" b="1" dirty="0">
                <a:solidFill>
                  <a:schemeClr val="accent1">
                    <a:lumMod val="75000"/>
                  </a:schemeClr>
                </a:solidFill>
              </a:rPr>
              <a:t>Collected Data:</a:t>
            </a:r>
          </a:p>
          <a:p>
            <a:pPr lvl="1" algn="just"/>
            <a:r>
              <a:rPr lang="en-US" sz="2400" b="1" dirty="0">
                <a:solidFill>
                  <a:schemeClr val="accent1">
                    <a:lumMod val="75000"/>
                  </a:schemeClr>
                </a:solidFill>
              </a:rPr>
              <a:t> </a:t>
            </a:r>
            <a:endParaRPr lang="en-US" sz="2400" b="1" dirty="0">
              <a:solidFill>
                <a:schemeClr val="tx1"/>
              </a:solidFill>
            </a:endParaRPr>
          </a:p>
        </p:txBody>
      </p:sp>
      <p:pic>
        <p:nvPicPr>
          <p:cNvPr id="5" name="Picture 4">
            <a:extLst>
              <a:ext uri="{FF2B5EF4-FFF2-40B4-BE49-F238E27FC236}">
                <a16:creationId xmlns:a16="http://schemas.microsoft.com/office/drawing/2014/main" id="{3A8570F0-6718-4FBD-B54F-96587D5523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204864"/>
            <a:ext cx="6788481" cy="2591921"/>
          </a:xfrm>
          <a:prstGeom prst="rect">
            <a:avLst/>
          </a:prstGeom>
          <a:noFill/>
          <a:ln>
            <a:noFill/>
          </a:ln>
        </p:spPr>
      </p:pic>
    </p:spTree>
    <p:extLst>
      <p:ext uri="{BB962C8B-B14F-4D97-AF65-F5344CB8AC3E}">
        <p14:creationId xmlns:p14="http://schemas.microsoft.com/office/powerpoint/2010/main" val="644029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Methodology</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Data preparation:</a:t>
            </a:r>
          </a:p>
          <a:p>
            <a:pPr marL="914400" lvl="1" indent="-457200" algn="just">
              <a:buFont typeface="Arial" panose="020B0604020202020204" pitchFamily="34" charset="0"/>
              <a:buChar char="•"/>
            </a:pPr>
            <a:endParaRPr lang="en-US" b="1" dirty="0">
              <a:solidFill>
                <a:schemeClr val="accent1">
                  <a:lumMod val="75000"/>
                </a:schemeClr>
              </a:solidFill>
            </a:endParaRPr>
          </a:p>
          <a:p>
            <a:pPr marL="1371600" lvl="2" indent="-457200" algn="just">
              <a:buFont typeface="Arial" panose="020B0604020202020204" pitchFamily="34" charset="0"/>
              <a:buChar char="•"/>
            </a:pPr>
            <a:r>
              <a:rPr lang="en-US" b="1" dirty="0">
                <a:solidFill>
                  <a:schemeClr val="tx1"/>
                </a:solidFill>
              </a:rPr>
              <a:t>Projected to ETRS 1989 Portugal TM06 coordinate system</a:t>
            </a:r>
          </a:p>
          <a:p>
            <a:pPr marL="1371600" lvl="2" indent="-457200" algn="just">
              <a:buFont typeface="Arial" panose="020B0604020202020204" pitchFamily="34" charset="0"/>
              <a:buChar char="•"/>
            </a:pPr>
            <a:r>
              <a:rPr lang="en-US" b="1" dirty="0">
                <a:solidFill>
                  <a:schemeClr val="tx1"/>
                </a:solidFill>
              </a:rPr>
              <a:t>Clipped to cover Mainland Portugal</a:t>
            </a:r>
          </a:p>
          <a:p>
            <a:pPr marL="1371600" lvl="2"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r>
              <a:rPr lang="en-US" b="1" dirty="0">
                <a:solidFill>
                  <a:schemeClr val="tx1"/>
                </a:solidFill>
              </a:rPr>
              <a:t>Aggregated in two vector grids:</a:t>
            </a:r>
          </a:p>
          <a:p>
            <a:pPr marL="1828800" lvl="3" indent="-457200" algn="just">
              <a:buFont typeface="Arial" panose="020B0604020202020204" pitchFamily="34" charset="0"/>
              <a:buChar char="•"/>
            </a:pPr>
            <a:r>
              <a:rPr lang="en-US" sz="1800" b="1" dirty="0">
                <a:solidFill>
                  <a:schemeClr val="tx1"/>
                </a:solidFill>
              </a:rPr>
              <a:t>5x5 km spatial resolution </a:t>
            </a:r>
          </a:p>
          <a:p>
            <a:pPr marL="1828800" lvl="3" indent="-457200" algn="just">
              <a:buFont typeface="Arial" panose="020B0604020202020204" pitchFamily="34" charset="0"/>
              <a:buChar char="•"/>
            </a:pPr>
            <a:r>
              <a:rPr lang="en-US" sz="1800" b="1" dirty="0">
                <a:solidFill>
                  <a:schemeClr val="tx1"/>
                </a:solidFill>
              </a:rPr>
              <a:t>2,5x2,5 km spatial resolution</a:t>
            </a:r>
          </a:p>
          <a:p>
            <a:pPr marL="1828800" lvl="3" indent="-457200" algn="just">
              <a:buFont typeface="Arial" panose="020B0604020202020204" pitchFamily="34" charset="0"/>
              <a:buChar char="•"/>
            </a:pPr>
            <a:endParaRPr lang="en-US" sz="1800" b="1" dirty="0">
              <a:solidFill>
                <a:schemeClr val="tx1"/>
              </a:solidFill>
            </a:endParaRPr>
          </a:p>
          <a:p>
            <a:pPr marL="1371600" lvl="2" indent="-457200" algn="just">
              <a:buFont typeface="Arial" panose="020B0604020202020204" pitchFamily="34" charset="0"/>
              <a:buChar char="•"/>
            </a:pPr>
            <a:r>
              <a:rPr lang="en-US" b="1" dirty="0">
                <a:solidFill>
                  <a:schemeClr val="tx1"/>
                </a:solidFill>
              </a:rPr>
              <a:t>Grids created resampling the DEM. Elevation, latitude and longitude of the centroids were added as features.</a:t>
            </a:r>
          </a:p>
          <a:p>
            <a:pPr marL="1828800" lvl="3" indent="-457200" algn="just">
              <a:buFont typeface="Arial" panose="020B0604020202020204" pitchFamily="34" charset="0"/>
              <a:buChar char="•"/>
            </a:pPr>
            <a:endParaRPr lang="en-US" sz="1600" b="1" dirty="0">
              <a:solidFill>
                <a:schemeClr val="tx1"/>
              </a:solidFill>
            </a:endParaRPr>
          </a:p>
          <a:p>
            <a:pPr marL="1371600" lvl="2" indent="-457200" algn="just">
              <a:buFont typeface="Arial" panose="020B0604020202020204" pitchFamily="34" charset="0"/>
              <a:buChar char="•"/>
            </a:pPr>
            <a:endParaRPr lang="en-US" sz="2000" b="1" dirty="0">
              <a:solidFill>
                <a:schemeClr val="tx1"/>
              </a:solidFill>
            </a:endParaRPr>
          </a:p>
          <a:p>
            <a:pPr marL="1371600" lvl="2" indent="-457200" algn="just">
              <a:buFont typeface="Arial" panose="020B0604020202020204" pitchFamily="34" charset="0"/>
              <a:buChar char="•"/>
            </a:pPr>
            <a:endParaRPr lang="en-US" sz="2000" b="1" dirty="0">
              <a:solidFill>
                <a:schemeClr val="tx1"/>
              </a:solidFill>
            </a:endParaRPr>
          </a:p>
          <a:p>
            <a:pPr marL="1371600" lvl="2" indent="-457200" algn="just">
              <a:buFont typeface="Arial" panose="020B0604020202020204" pitchFamily="34" charset="0"/>
              <a:buChar char="•"/>
            </a:pPr>
            <a:endParaRPr lang="en-US" sz="2000" b="1" dirty="0">
              <a:solidFill>
                <a:schemeClr val="tx1"/>
              </a:solidFill>
            </a:endParaRPr>
          </a:p>
          <a:p>
            <a:pPr marL="1371600" lvl="2" indent="-457200" algn="just">
              <a:buFont typeface="Arial" panose="020B0604020202020204" pitchFamily="34" charset="0"/>
              <a:buChar char="•"/>
            </a:pPr>
            <a:endParaRPr lang="en-US" sz="2000" b="1" dirty="0">
              <a:solidFill>
                <a:schemeClr val="tx1"/>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p:txBody>
      </p:sp>
    </p:spTree>
    <p:extLst>
      <p:ext uri="{BB962C8B-B14F-4D97-AF65-F5344CB8AC3E}">
        <p14:creationId xmlns:p14="http://schemas.microsoft.com/office/powerpoint/2010/main" val="1548228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Methodology</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Data preparation:</a:t>
            </a:r>
          </a:p>
          <a:p>
            <a:pPr marL="1371600" lvl="2" indent="-457200" algn="just">
              <a:buFont typeface="Arial" panose="020B0604020202020204" pitchFamily="34" charset="0"/>
              <a:buChar char="•"/>
            </a:pPr>
            <a:endParaRPr lang="en-US" sz="2000" b="1" dirty="0">
              <a:solidFill>
                <a:schemeClr val="tx1"/>
              </a:solidFill>
            </a:endParaRPr>
          </a:p>
          <a:p>
            <a:pPr marL="1371600" lvl="2" indent="-457200" algn="just">
              <a:buFont typeface="Arial" panose="020B0604020202020204" pitchFamily="34" charset="0"/>
              <a:buChar char="•"/>
            </a:pPr>
            <a:endParaRPr lang="en-US" sz="2000" b="1" dirty="0">
              <a:solidFill>
                <a:schemeClr val="tx1"/>
              </a:solidFill>
            </a:endParaRPr>
          </a:p>
          <a:p>
            <a:pPr marL="1371600" lvl="2" indent="-457200" algn="just">
              <a:buFont typeface="Arial" panose="020B0604020202020204" pitchFamily="34" charset="0"/>
              <a:buChar char="•"/>
            </a:pPr>
            <a:endParaRPr lang="en-US" sz="2000" b="1" dirty="0">
              <a:solidFill>
                <a:schemeClr val="tx1"/>
              </a:solidFill>
            </a:endParaRPr>
          </a:p>
          <a:p>
            <a:pPr marL="1371600" lvl="2" indent="-457200" algn="just">
              <a:buFont typeface="Arial" panose="020B0604020202020204" pitchFamily="34" charset="0"/>
              <a:buChar char="•"/>
            </a:pPr>
            <a:endParaRPr lang="en-US" sz="2000" b="1" dirty="0">
              <a:solidFill>
                <a:schemeClr val="tx1"/>
              </a:solidFill>
            </a:endParaRPr>
          </a:p>
          <a:p>
            <a:pPr marL="1371600" lvl="2" indent="-457200" algn="just">
              <a:buFont typeface="Arial" panose="020B0604020202020204" pitchFamily="34" charset="0"/>
              <a:buChar char="•"/>
            </a:pPr>
            <a:endParaRPr lang="en-US" sz="2000" b="1" dirty="0">
              <a:solidFill>
                <a:schemeClr val="tx1"/>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p:txBody>
      </p:sp>
      <p:pic>
        <p:nvPicPr>
          <p:cNvPr id="4" name="Picture 3">
            <a:extLst>
              <a:ext uri="{FF2B5EF4-FFF2-40B4-BE49-F238E27FC236}">
                <a16:creationId xmlns:a16="http://schemas.microsoft.com/office/drawing/2014/main" id="{D1C2F0C7-3CEE-4BF1-9AB7-EA405CDB98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276872"/>
            <a:ext cx="6526989" cy="3039184"/>
          </a:xfrm>
          <a:prstGeom prst="rect">
            <a:avLst/>
          </a:prstGeom>
          <a:noFill/>
          <a:ln>
            <a:noFill/>
          </a:ln>
        </p:spPr>
      </p:pic>
    </p:spTree>
    <p:extLst>
      <p:ext uri="{BB962C8B-B14F-4D97-AF65-F5344CB8AC3E}">
        <p14:creationId xmlns:p14="http://schemas.microsoft.com/office/powerpoint/2010/main" val="1397753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1115616" y="1844824"/>
            <a:ext cx="7772400" cy="1872208"/>
          </a:xfrm>
        </p:spPr>
        <p:txBody>
          <a:bodyPr>
            <a:normAutofit fontScale="90000"/>
          </a:bodyPr>
          <a:lstStyle/>
          <a:p>
            <a:r>
              <a:rPr lang="pt-BR" u="sng" dirty="0">
                <a:solidFill>
                  <a:schemeClr val="bg1"/>
                </a:solidFill>
              </a:rPr>
              <a:t>Case </a:t>
            </a:r>
            <a:r>
              <a:rPr lang="pt-BR" u="sng" dirty="0" err="1">
                <a:solidFill>
                  <a:schemeClr val="bg1"/>
                </a:solidFill>
              </a:rPr>
              <a:t>Study</a:t>
            </a:r>
            <a:r>
              <a:rPr lang="pt-BR" dirty="0">
                <a:solidFill>
                  <a:schemeClr val="bg1"/>
                </a:solidFill>
              </a:rPr>
              <a:t>:</a:t>
            </a:r>
            <a:br>
              <a:rPr lang="pt-BR" b="1" dirty="0">
                <a:solidFill>
                  <a:schemeClr val="bg1"/>
                </a:solidFill>
              </a:rPr>
            </a:br>
            <a:r>
              <a:rPr lang="pt-BR" b="1" dirty="0" err="1">
                <a:solidFill>
                  <a:schemeClr val="bg1"/>
                </a:solidFill>
              </a:rPr>
              <a:t>Investigation</a:t>
            </a:r>
            <a:r>
              <a:rPr lang="pt-BR" b="1" dirty="0">
                <a:solidFill>
                  <a:schemeClr val="bg1"/>
                </a:solidFill>
              </a:rPr>
              <a:t> </a:t>
            </a:r>
            <a:r>
              <a:rPr lang="pt-BR" b="1" dirty="0" err="1">
                <a:solidFill>
                  <a:schemeClr val="bg1"/>
                </a:solidFill>
              </a:rPr>
              <a:t>of</a:t>
            </a:r>
            <a:r>
              <a:rPr lang="pt-BR" b="1" dirty="0">
                <a:solidFill>
                  <a:schemeClr val="bg1"/>
                </a:solidFill>
              </a:rPr>
              <a:t> </a:t>
            </a:r>
            <a:r>
              <a:rPr lang="pt-BR" b="1" dirty="0" err="1">
                <a:solidFill>
                  <a:schemeClr val="bg1"/>
                </a:solidFill>
              </a:rPr>
              <a:t>Geothermal</a:t>
            </a:r>
            <a:r>
              <a:rPr lang="pt-BR" b="1" dirty="0">
                <a:solidFill>
                  <a:schemeClr val="bg1"/>
                </a:solidFill>
              </a:rPr>
              <a:t> </a:t>
            </a:r>
            <a:r>
              <a:rPr lang="pt-BR" b="1" dirty="0" err="1">
                <a:solidFill>
                  <a:schemeClr val="bg1"/>
                </a:solidFill>
              </a:rPr>
              <a:t>Potential</a:t>
            </a:r>
            <a:r>
              <a:rPr lang="pt-BR" b="1" dirty="0">
                <a:solidFill>
                  <a:schemeClr val="bg1"/>
                </a:solidFill>
              </a:rPr>
              <a:t> </a:t>
            </a:r>
            <a:r>
              <a:rPr lang="pt-BR" b="1" dirty="0" err="1">
                <a:solidFill>
                  <a:schemeClr val="bg1"/>
                </a:solidFill>
              </a:rPr>
              <a:t>with</a:t>
            </a:r>
            <a:r>
              <a:rPr lang="pt-BR" b="1" dirty="0">
                <a:solidFill>
                  <a:schemeClr val="bg1"/>
                </a:solidFill>
              </a:rPr>
              <a:t> </a:t>
            </a:r>
            <a:r>
              <a:rPr lang="pt-BR" b="1" dirty="0" err="1">
                <a:solidFill>
                  <a:schemeClr val="bg1"/>
                </a:solidFill>
              </a:rPr>
              <a:t>Machine</a:t>
            </a:r>
            <a:r>
              <a:rPr lang="pt-BR" b="1" dirty="0">
                <a:solidFill>
                  <a:schemeClr val="bg1"/>
                </a:solidFill>
              </a:rPr>
              <a:t> Learning in </a:t>
            </a:r>
            <a:r>
              <a:rPr lang="pt-BR" b="1" dirty="0" err="1">
                <a:solidFill>
                  <a:schemeClr val="bg1"/>
                </a:solidFill>
              </a:rPr>
              <a:t>Mainland</a:t>
            </a:r>
            <a:r>
              <a:rPr lang="pt-BR" b="1" dirty="0">
                <a:solidFill>
                  <a:schemeClr val="bg1"/>
                </a:solidFill>
              </a:rPr>
              <a:t> Portugal</a:t>
            </a:r>
          </a:p>
        </p:txBody>
      </p:sp>
      <p:sp>
        <p:nvSpPr>
          <p:cNvPr id="3" name="Title 3">
            <a:extLst>
              <a:ext uri="{FF2B5EF4-FFF2-40B4-BE49-F238E27FC236}">
                <a16:creationId xmlns:a16="http://schemas.microsoft.com/office/drawing/2014/main" id="{B44A3DF6-676F-4319-85E2-C4D26D39DF83}"/>
              </a:ext>
            </a:extLst>
          </p:cNvPr>
          <p:cNvSpPr txBox="1">
            <a:spLocks/>
          </p:cNvSpPr>
          <p:nvPr/>
        </p:nvSpPr>
        <p:spPr>
          <a:xfrm>
            <a:off x="4572000" y="3429000"/>
            <a:ext cx="4172000" cy="864095"/>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endParaRPr lang="en-US" sz="2400" dirty="0"/>
          </a:p>
        </p:txBody>
      </p:sp>
      <p:sp>
        <p:nvSpPr>
          <p:cNvPr id="2" name="Title 3">
            <a:extLst>
              <a:ext uri="{FF2B5EF4-FFF2-40B4-BE49-F238E27FC236}">
                <a16:creationId xmlns:a16="http://schemas.microsoft.com/office/drawing/2014/main" id="{BC6C5835-E4DD-4EA7-9BAC-469EA0E030BE}"/>
              </a:ext>
            </a:extLst>
          </p:cNvPr>
          <p:cNvSpPr txBox="1">
            <a:spLocks/>
          </p:cNvSpPr>
          <p:nvPr/>
        </p:nvSpPr>
        <p:spPr>
          <a:xfrm>
            <a:off x="1125472" y="5013176"/>
            <a:ext cx="7772400" cy="1296143"/>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2400" dirty="0">
                <a:solidFill>
                  <a:schemeClr val="bg1"/>
                </a:solidFill>
              </a:rPr>
              <a:t>Matheus Nascimento</a:t>
            </a:r>
          </a:p>
          <a:p>
            <a:pPr algn="r">
              <a:spcAft>
                <a:spcPts val="500"/>
              </a:spcAft>
            </a:pPr>
            <a:r>
              <a:rPr lang="pt-PT" sz="1600" dirty="0">
                <a:solidFill>
                  <a:schemeClr val="bg1"/>
                </a:solidFill>
                <a:effectLst/>
                <a:latin typeface="Times New Roman" panose="02020603050405020304" pitchFamily="18" charset="0"/>
                <a:ea typeface="Times New Roman" panose="02020603050405020304" pitchFamily="18" charset="0"/>
              </a:rPr>
              <a:t>matheus.lpd.nascimento@gmail.com</a:t>
            </a:r>
          </a:p>
          <a:p>
            <a:pPr algn="r">
              <a:spcAft>
                <a:spcPts val="500"/>
              </a:spcAft>
            </a:pPr>
            <a:r>
              <a:rPr lang="pt-PT" sz="1600" dirty="0">
                <a:solidFill>
                  <a:schemeClr val="bg1"/>
                </a:solidFill>
                <a:latin typeface="Times New Roman" panose="02020603050405020304" pitchFamily="18" charset="0"/>
                <a:ea typeface="Times New Roman" panose="02020603050405020304" pitchFamily="18" charset="0"/>
              </a:rPr>
              <a:t>19</a:t>
            </a:r>
            <a:r>
              <a:rPr lang="pt-BR" sz="1600" dirty="0">
                <a:solidFill>
                  <a:schemeClr val="bg1"/>
                </a:solidFill>
                <a:latin typeface="Times New Roman" panose="02020603050405020304" pitchFamily="18" charset="0"/>
                <a:ea typeface="Times New Roman" panose="02020603050405020304" pitchFamily="18" charset="0"/>
              </a:rPr>
              <a:t>/</a:t>
            </a:r>
            <a:r>
              <a:rPr lang="pt-PT" sz="1600" dirty="0">
                <a:solidFill>
                  <a:schemeClr val="bg1"/>
                </a:solidFill>
                <a:latin typeface="Times New Roman" panose="02020603050405020304" pitchFamily="18" charset="0"/>
                <a:ea typeface="Times New Roman" panose="02020603050405020304" pitchFamily="18" charset="0"/>
              </a:rPr>
              <a:t>05/2022</a:t>
            </a:r>
            <a:endParaRPr lang="pt-PT" sz="1600" dirty="0">
              <a:solidFill>
                <a:schemeClr val="bg1"/>
              </a:solidFill>
              <a:effectLst/>
              <a:latin typeface="Times New Roman" panose="02020603050405020304" pitchFamily="18" charset="0"/>
              <a:ea typeface="Times New Roman" panose="02020603050405020304" pitchFamily="18" charset="0"/>
            </a:endParaRPr>
          </a:p>
          <a:p>
            <a:pPr algn="r"/>
            <a:endParaRPr lang="en-US" sz="2400" dirty="0"/>
          </a:p>
        </p:txBody>
      </p:sp>
      <p:sp>
        <p:nvSpPr>
          <p:cNvPr id="5" name="Title 3">
            <a:extLst>
              <a:ext uri="{FF2B5EF4-FFF2-40B4-BE49-F238E27FC236}">
                <a16:creationId xmlns:a16="http://schemas.microsoft.com/office/drawing/2014/main" id="{8E230126-5132-4FC3-A3E5-BB8E565BB222}"/>
              </a:ext>
            </a:extLst>
          </p:cNvPr>
          <p:cNvSpPr txBox="1">
            <a:spLocks/>
          </p:cNvSpPr>
          <p:nvPr/>
        </p:nvSpPr>
        <p:spPr>
          <a:xfrm>
            <a:off x="-1332656" y="4941168"/>
            <a:ext cx="7772400" cy="1512168"/>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spcAft>
                <a:spcPts val="500"/>
              </a:spcAft>
            </a:pPr>
            <a:r>
              <a:rPr lang="en-US" sz="1800" b="1" dirty="0">
                <a:solidFill>
                  <a:schemeClr val="bg1"/>
                </a:solidFill>
                <a:latin typeface="Times New Roman" panose="02020603050405020304" pitchFamily="18" charset="0"/>
              </a:rPr>
              <a:t>Supervisors:</a:t>
            </a:r>
          </a:p>
          <a:p>
            <a:pPr>
              <a:spcAft>
                <a:spcPts val="500"/>
              </a:spcAft>
            </a:pPr>
            <a:r>
              <a:rPr lang="pt-PT" sz="1600" dirty="0">
                <a:solidFill>
                  <a:schemeClr val="bg1"/>
                </a:solidFill>
                <a:latin typeface="Times New Roman" panose="02020603050405020304" pitchFamily="18" charset="0"/>
              </a:rPr>
              <a:t>Roberto Henriques</a:t>
            </a:r>
          </a:p>
          <a:p>
            <a:pPr>
              <a:spcAft>
                <a:spcPts val="500"/>
              </a:spcAft>
            </a:pPr>
            <a:r>
              <a:rPr lang="pt-PT" sz="1600" dirty="0">
                <a:solidFill>
                  <a:schemeClr val="bg1"/>
                </a:solidFill>
                <a:effectLst/>
                <a:latin typeface="Times New Roman" panose="02020603050405020304" pitchFamily="18" charset="0"/>
                <a:ea typeface="Times New Roman" panose="02020603050405020304" pitchFamily="18" charset="0"/>
              </a:rPr>
              <a:t>Vicente Tang</a:t>
            </a:r>
          </a:p>
          <a:p>
            <a:pPr>
              <a:spcAft>
                <a:spcPts val="500"/>
              </a:spcAft>
            </a:pPr>
            <a:r>
              <a:rPr lang="pt-PT" sz="1600" dirty="0">
                <a:solidFill>
                  <a:schemeClr val="bg1"/>
                </a:solidFill>
                <a:effectLst/>
                <a:latin typeface="Times New Roman" panose="02020603050405020304" pitchFamily="18" charset="0"/>
                <a:ea typeface="Times New Roman" panose="02020603050405020304" pitchFamily="18" charset="0"/>
              </a:rPr>
              <a:t>Filiberto Pla</a:t>
            </a:r>
          </a:p>
          <a:p>
            <a:pPr algn="r"/>
            <a:endParaRPr lang="en-US" sz="2400" dirty="0"/>
          </a:p>
        </p:txBody>
      </p:sp>
    </p:spTree>
    <p:extLst>
      <p:ext uri="{BB962C8B-B14F-4D97-AF65-F5344CB8AC3E}">
        <p14:creationId xmlns:p14="http://schemas.microsoft.com/office/powerpoint/2010/main" val="3089801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Methodology</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052736"/>
            <a:ext cx="8928992" cy="5256584"/>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Data preparation</a:t>
            </a:r>
          </a:p>
          <a:p>
            <a:pPr marL="1371600" lvl="2" indent="-457200" algn="just">
              <a:buFont typeface="Arial" panose="020B0604020202020204" pitchFamily="34" charset="0"/>
              <a:buChar char="•"/>
            </a:pPr>
            <a:r>
              <a:rPr lang="en-US" sz="2000" b="1" dirty="0">
                <a:solidFill>
                  <a:schemeClr val="tx1"/>
                </a:solidFill>
              </a:rPr>
              <a:t>Categorical raster converted in Shapefiles</a:t>
            </a:r>
          </a:p>
          <a:p>
            <a:pPr marL="1371600" lvl="2" indent="-457200" algn="just">
              <a:buFont typeface="Arial" panose="020B0604020202020204" pitchFamily="34" charset="0"/>
              <a:buChar char="•"/>
            </a:pPr>
            <a:r>
              <a:rPr lang="en-US" sz="2000" b="1" dirty="0">
                <a:solidFill>
                  <a:schemeClr val="tx1"/>
                </a:solidFill>
              </a:rPr>
              <a:t>Raster with very low spatial resolution resampled</a:t>
            </a:r>
          </a:p>
          <a:p>
            <a:pPr marL="1371600" lvl="2" indent="-457200" algn="just">
              <a:buFont typeface="Arial" panose="020B0604020202020204" pitchFamily="34" charset="0"/>
              <a:buChar char="•"/>
            </a:pPr>
            <a:r>
              <a:rPr lang="en-US" sz="2000" b="1" dirty="0">
                <a:solidFill>
                  <a:schemeClr val="tx1"/>
                </a:solidFill>
              </a:rPr>
              <a:t>Missing values filled with nearest neighbors </a:t>
            </a:r>
          </a:p>
          <a:p>
            <a:pPr lvl="1" algn="just"/>
            <a:endParaRPr lang="en-US" sz="2400" b="1" dirty="0">
              <a:solidFill>
                <a:schemeClr val="accent1">
                  <a:lumMod val="75000"/>
                </a:schemeClr>
              </a:solidFill>
            </a:endParaRPr>
          </a:p>
        </p:txBody>
      </p:sp>
      <p:pic>
        <p:nvPicPr>
          <p:cNvPr id="6" name="Picture 5">
            <a:extLst>
              <a:ext uri="{FF2B5EF4-FFF2-40B4-BE49-F238E27FC236}">
                <a16:creationId xmlns:a16="http://schemas.microsoft.com/office/drawing/2014/main" id="{5DDC758B-8528-40F4-8517-37773BE5DA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80928"/>
            <a:ext cx="6905921" cy="3096344"/>
          </a:xfrm>
          <a:prstGeom prst="rect">
            <a:avLst/>
          </a:prstGeom>
          <a:noFill/>
          <a:ln>
            <a:noFill/>
          </a:ln>
        </p:spPr>
      </p:pic>
    </p:spTree>
    <p:extLst>
      <p:ext uri="{BB962C8B-B14F-4D97-AF65-F5344CB8AC3E}">
        <p14:creationId xmlns:p14="http://schemas.microsoft.com/office/powerpoint/2010/main" val="3659573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Methodology</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052736"/>
            <a:ext cx="8928992" cy="5256584"/>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Data preparation</a:t>
            </a:r>
          </a:p>
          <a:p>
            <a:pPr marL="1371600" lvl="2" indent="-457200" algn="just">
              <a:buFont typeface="Arial" panose="020B0604020202020204" pitchFamily="34" charset="0"/>
              <a:buChar char="•"/>
            </a:pPr>
            <a:r>
              <a:rPr lang="en-US" sz="2000" b="1" dirty="0">
                <a:solidFill>
                  <a:schemeClr val="tx1"/>
                </a:solidFill>
              </a:rPr>
              <a:t>One hot encoding </a:t>
            </a:r>
          </a:p>
          <a:p>
            <a:pPr marL="1371600" lvl="2" indent="-457200" algn="just">
              <a:buFont typeface="Arial" panose="020B0604020202020204" pitchFamily="34" charset="0"/>
              <a:buChar char="•"/>
            </a:pPr>
            <a:endParaRPr lang="en-US" sz="2000" b="1" dirty="0">
              <a:solidFill>
                <a:schemeClr val="tx1"/>
              </a:solidFill>
            </a:endParaRPr>
          </a:p>
          <a:p>
            <a:pPr lvl="1" algn="just"/>
            <a:endParaRPr lang="en-US" sz="2400" b="1" dirty="0">
              <a:solidFill>
                <a:schemeClr val="accent1">
                  <a:lumMod val="75000"/>
                </a:schemeClr>
              </a:solidFill>
            </a:endParaRPr>
          </a:p>
        </p:txBody>
      </p:sp>
      <p:pic>
        <p:nvPicPr>
          <p:cNvPr id="3" name="Picture 2">
            <a:extLst>
              <a:ext uri="{FF2B5EF4-FFF2-40B4-BE49-F238E27FC236}">
                <a16:creationId xmlns:a16="http://schemas.microsoft.com/office/drawing/2014/main" id="{1001F9D9-DE26-86DD-7822-C88D5D72624C}"/>
              </a:ext>
            </a:extLst>
          </p:cNvPr>
          <p:cNvPicPr>
            <a:picLocks noChangeAspect="1"/>
          </p:cNvPicPr>
          <p:nvPr/>
        </p:nvPicPr>
        <p:blipFill>
          <a:blip r:embed="rId2"/>
          <a:stretch>
            <a:fillRect/>
          </a:stretch>
        </p:blipFill>
        <p:spPr>
          <a:xfrm>
            <a:off x="1343025" y="2152650"/>
            <a:ext cx="6457950" cy="2552700"/>
          </a:xfrm>
          <a:prstGeom prst="rect">
            <a:avLst/>
          </a:prstGeom>
        </p:spPr>
      </p:pic>
    </p:spTree>
    <p:extLst>
      <p:ext uri="{BB962C8B-B14F-4D97-AF65-F5344CB8AC3E}">
        <p14:creationId xmlns:p14="http://schemas.microsoft.com/office/powerpoint/2010/main" val="3317220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Methodology</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052736"/>
            <a:ext cx="8928992" cy="5256584"/>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Data preparation</a:t>
            </a:r>
          </a:p>
          <a:p>
            <a:pPr marL="1371600" lvl="2" indent="-457200" algn="just">
              <a:buFont typeface="Arial" panose="020B0604020202020204" pitchFamily="34" charset="0"/>
              <a:buChar char="•"/>
            </a:pPr>
            <a:r>
              <a:rPr lang="en-US" sz="2000" b="1" dirty="0">
                <a:solidFill>
                  <a:schemeClr val="tx1"/>
                </a:solidFill>
              </a:rPr>
              <a:t>Categorical raster converted in Shapefiles</a:t>
            </a:r>
          </a:p>
          <a:p>
            <a:pPr marL="1371600" lvl="2" indent="-457200" algn="just">
              <a:buFont typeface="Arial" panose="020B0604020202020204" pitchFamily="34" charset="0"/>
              <a:buChar char="•"/>
            </a:pPr>
            <a:r>
              <a:rPr lang="en-US" sz="2000" b="1" dirty="0">
                <a:solidFill>
                  <a:schemeClr val="tx1"/>
                </a:solidFill>
              </a:rPr>
              <a:t>Raster with very low spatial resolution resampled</a:t>
            </a:r>
          </a:p>
          <a:p>
            <a:pPr marL="1371600" lvl="2" indent="-457200" algn="just">
              <a:buFont typeface="Arial" panose="020B0604020202020204" pitchFamily="34" charset="0"/>
              <a:buChar char="•"/>
            </a:pPr>
            <a:r>
              <a:rPr lang="en-US" sz="2000" b="1" dirty="0">
                <a:solidFill>
                  <a:schemeClr val="tx1"/>
                </a:solidFill>
              </a:rPr>
              <a:t>Missing values filled with nearest neighbors </a:t>
            </a:r>
          </a:p>
          <a:p>
            <a:pPr lvl="1" algn="just"/>
            <a:endParaRPr lang="en-US" sz="2400" b="1" dirty="0">
              <a:solidFill>
                <a:schemeClr val="accent1">
                  <a:lumMod val="75000"/>
                </a:schemeClr>
              </a:solidFill>
            </a:endParaRPr>
          </a:p>
        </p:txBody>
      </p:sp>
      <p:pic>
        <p:nvPicPr>
          <p:cNvPr id="6" name="Picture 5">
            <a:extLst>
              <a:ext uri="{FF2B5EF4-FFF2-40B4-BE49-F238E27FC236}">
                <a16:creationId xmlns:a16="http://schemas.microsoft.com/office/drawing/2014/main" id="{5DDC758B-8528-40F4-8517-37773BE5DA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780928"/>
            <a:ext cx="6905921" cy="3096344"/>
          </a:xfrm>
          <a:prstGeom prst="rect">
            <a:avLst/>
          </a:prstGeom>
          <a:noFill/>
          <a:ln>
            <a:noFill/>
          </a:ln>
        </p:spPr>
      </p:pic>
    </p:spTree>
    <p:extLst>
      <p:ext uri="{BB962C8B-B14F-4D97-AF65-F5344CB8AC3E}">
        <p14:creationId xmlns:p14="http://schemas.microsoft.com/office/powerpoint/2010/main" val="22009653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Methodology</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980728"/>
            <a:ext cx="8928992" cy="5328592"/>
          </a:xfrm>
        </p:spPr>
        <p:txBody>
          <a:bodyPr>
            <a:normAutofit/>
          </a:bodyPr>
          <a:lstStyle/>
          <a:p>
            <a:pPr marL="800100" lvl="1" indent="-342900" algn="just">
              <a:buFont typeface="Arial" panose="020B0604020202020204" pitchFamily="34" charset="0"/>
              <a:buChar char="•"/>
            </a:pPr>
            <a:r>
              <a:rPr lang="en-US" sz="1800" b="1" dirty="0">
                <a:solidFill>
                  <a:schemeClr val="accent1">
                    <a:lumMod val="75000"/>
                  </a:schemeClr>
                </a:solidFill>
              </a:rPr>
              <a:t>Labels were summarized within the grids and outliers were removed following the 3*sigma rule</a:t>
            </a:r>
          </a:p>
          <a:p>
            <a:pPr marL="800100" lvl="1" indent="-342900" algn="just">
              <a:buFont typeface="Arial" panose="020B0604020202020204" pitchFamily="34" charset="0"/>
              <a:buChar char="•"/>
            </a:pPr>
            <a:endParaRPr lang="en-US" sz="1800" b="1" dirty="0">
              <a:solidFill>
                <a:schemeClr val="accent1">
                  <a:lumMod val="75000"/>
                </a:schemeClr>
              </a:solidFill>
            </a:endParaRPr>
          </a:p>
          <a:p>
            <a:pPr marL="800100" lvl="1" indent="-342900" algn="just">
              <a:buFont typeface="Arial" panose="020B0604020202020204" pitchFamily="34" charset="0"/>
              <a:buChar char="•"/>
            </a:pPr>
            <a:endParaRPr lang="en-US" sz="1800" b="1" dirty="0">
              <a:solidFill>
                <a:schemeClr val="accent1">
                  <a:lumMod val="75000"/>
                </a:schemeClr>
              </a:solidFill>
            </a:endParaRPr>
          </a:p>
          <a:p>
            <a:pPr lvl="1" algn="just"/>
            <a:endParaRPr lang="en-US" sz="2400" b="1" dirty="0">
              <a:solidFill>
                <a:schemeClr val="accent1">
                  <a:lumMod val="75000"/>
                </a:schemeClr>
              </a:solidFill>
            </a:endParaRPr>
          </a:p>
        </p:txBody>
      </p:sp>
      <p:graphicFrame>
        <p:nvGraphicFramePr>
          <p:cNvPr id="13" name="Table 12">
            <a:extLst>
              <a:ext uri="{FF2B5EF4-FFF2-40B4-BE49-F238E27FC236}">
                <a16:creationId xmlns:a16="http://schemas.microsoft.com/office/drawing/2014/main" id="{5A3F9EE1-601B-4E22-B6B7-59A04D5A07EA}"/>
              </a:ext>
            </a:extLst>
          </p:cNvPr>
          <p:cNvGraphicFramePr>
            <a:graphicFrameLocks noGrp="1"/>
          </p:cNvGraphicFramePr>
          <p:nvPr>
            <p:extLst>
              <p:ext uri="{D42A27DB-BD31-4B8C-83A1-F6EECF244321}">
                <p14:modId xmlns:p14="http://schemas.microsoft.com/office/powerpoint/2010/main" val="2502120203"/>
              </p:ext>
            </p:extLst>
          </p:nvPr>
        </p:nvGraphicFramePr>
        <p:xfrm>
          <a:off x="2411760" y="1844824"/>
          <a:ext cx="4178300" cy="2026920"/>
        </p:xfrm>
        <a:graphic>
          <a:graphicData uri="http://schemas.openxmlformats.org/drawingml/2006/table">
            <a:tbl>
              <a:tblPr/>
              <a:tblGrid>
                <a:gridCol w="973029">
                  <a:extLst>
                    <a:ext uri="{9D8B030D-6E8A-4147-A177-3AD203B41FA5}">
                      <a16:colId xmlns:a16="http://schemas.microsoft.com/office/drawing/2014/main" val="3366434102"/>
                    </a:ext>
                  </a:extLst>
                </a:gridCol>
                <a:gridCol w="677304">
                  <a:extLst>
                    <a:ext uri="{9D8B030D-6E8A-4147-A177-3AD203B41FA5}">
                      <a16:colId xmlns:a16="http://schemas.microsoft.com/office/drawing/2014/main" val="1471229670"/>
                    </a:ext>
                  </a:extLst>
                </a:gridCol>
                <a:gridCol w="476975">
                  <a:extLst>
                    <a:ext uri="{9D8B030D-6E8A-4147-A177-3AD203B41FA5}">
                      <a16:colId xmlns:a16="http://schemas.microsoft.com/office/drawing/2014/main" val="3155531333"/>
                    </a:ext>
                  </a:extLst>
                </a:gridCol>
                <a:gridCol w="877634">
                  <a:extLst>
                    <a:ext uri="{9D8B030D-6E8A-4147-A177-3AD203B41FA5}">
                      <a16:colId xmlns:a16="http://schemas.microsoft.com/office/drawing/2014/main" val="2650148011"/>
                    </a:ext>
                  </a:extLst>
                </a:gridCol>
                <a:gridCol w="696383">
                  <a:extLst>
                    <a:ext uri="{9D8B030D-6E8A-4147-A177-3AD203B41FA5}">
                      <a16:colId xmlns:a16="http://schemas.microsoft.com/office/drawing/2014/main" val="4214499360"/>
                    </a:ext>
                  </a:extLst>
                </a:gridCol>
                <a:gridCol w="476975">
                  <a:extLst>
                    <a:ext uri="{9D8B030D-6E8A-4147-A177-3AD203B41FA5}">
                      <a16:colId xmlns:a16="http://schemas.microsoft.com/office/drawing/2014/main" val="3629512213"/>
                    </a:ext>
                  </a:extLst>
                </a:gridCol>
              </a:tblGrid>
              <a:tr h="198120">
                <a:tc gridSpan="6">
                  <a:txBody>
                    <a:bodyPr/>
                    <a:lstStyle/>
                    <a:p>
                      <a:pPr algn="ctr" fontAlgn="b"/>
                      <a:r>
                        <a:rPr lang="en-US" sz="1200" b="1" i="0" u="none" strike="noStrike">
                          <a:solidFill>
                            <a:srgbClr val="000000"/>
                          </a:solidFill>
                          <a:effectLst/>
                          <a:latin typeface="Calibri" panose="020F0502020204030204" pitchFamily="34" charset="0"/>
                        </a:rPr>
                        <a:t>Geothermal Gradient (°C/km)</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06488192"/>
                  </a:ext>
                </a:extLst>
              </a:tr>
              <a:tr h="182880">
                <a:tc gridSpan="3">
                  <a:txBody>
                    <a:bodyPr/>
                    <a:lstStyle/>
                    <a:p>
                      <a:pPr algn="ctr" fontAlgn="b"/>
                      <a:r>
                        <a:rPr lang="en-US" sz="1100" b="1" i="0" u="none" strike="noStrike">
                          <a:solidFill>
                            <a:srgbClr val="000000"/>
                          </a:solidFill>
                          <a:effectLst/>
                          <a:latin typeface="Calibri" panose="020F0502020204030204" pitchFamily="34" charset="0"/>
                        </a:rPr>
                        <a:t>All</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100" b="1" i="0" u="none" strike="noStrike">
                          <a:solidFill>
                            <a:srgbClr val="000000"/>
                          </a:solidFill>
                          <a:effectLst/>
                          <a:latin typeface="Calibri" panose="020F0502020204030204" pitchFamily="34" charset="0"/>
                        </a:rPr>
                        <a:t>Outliers removed</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73134220"/>
                  </a:ext>
                </a:extLst>
              </a:tr>
              <a:tr h="182880">
                <a:tc>
                  <a:txBody>
                    <a:bodyPr/>
                    <a:lstStyle/>
                    <a:p>
                      <a:pPr algn="ctr" fontAlgn="b"/>
                      <a:r>
                        <a:rPr lang="en-US" sz="1100" b="1" i="0" u="none" strike="noStrike">
                          <a:solidFill>
                            <a:srgbClr val="000000"/>
                          </a:solidFill>
                          <a:effectLst/>
                          <a:latin typeface="Calibri" panose="020F0502020204030204" pitchFamily="34" charset="0"/>
                        </a:rPr>
                        <a:t>Grids: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2.5x2.5 km</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5x5 km</a:t>
                      </a: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Grids:</a:t>
                      </a:r>
                    </a:p>
                  </a:txBody>
                  <a:tcPr marL="7620" marR="7620" marT="762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2.5x2.5 km</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5x5 km</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860435"/>
                  </a:ext>
                </a:extLst>
              </a:tr>
              <a:tr h="182880">
                <a:tc>
                  <a:txBody>
                    <a:bodyPr/>
                    <a:lstStyle/>
                    <a:p>
                      <a:pPr algn="ctr" fontAlgn="b"/>
                      <a:r>
                        <a:rPr lang="en-US" sz="1100" b="1" i="0" u="none" strike="noStrike">
                          <a:solidFill>
                            <a:srgbClr val="FF0000"/>
                          </a:solidFill>
                          <a:effectLst/>
                          <a:latin typeface="Calibri" panose="020F0502020204030204" pitchFamily="34" charset="0"/>
                        </a:rPr>
                        <a:t>count</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FF0000"/>
                          </a:solidFill>
                          <a:effectLst/>
                          <a:latin typeface="Calibri" panose="020F0502020204030204" pitchFamily="34" charset="0"/>
                        </a:rPr>
                        <a:t>117</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FF0000"/>
                          </a:solidFill>
                          <a:effectLst/>
                          <a:latin typeface="Calibri" panose="020F0502020204030204" pitchFamily="34" charset="0"/>
                        </a:rPr>
                        <a:t>109</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FF0000"/>
                          </a:solidFill>
                          <a:effectLst/>
                          <a:latin typeface="Calibri" panose="020F0502020204030204" pitchFamily="34" charset="0"/>
                        </a:rPr>
                        <a:t>count</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1" i="0" u="none" strike="noStrike">
                          <a:solidFill>
                            <a:srgbClr val="FF0000"/>
                          </a:solidFill>
                          <a:effectLst/>
                          <a:latin typeface="Calibri" panose="020F0502020204030204" pitchFamily="34" charset="0"/>
                        </a:rPr>
                        <a:t>114</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FF0000"/>
                          </a:solidFill>
                          <a:effectLst/>
                          <a:latin typeface="Calibri" panose="020F0502020204030204" pitchFamily="34" charset="0"/>
                        </a:rPr>
                        <a:t>107</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884969403"/>
                  </a:ext>
                </a:extLst>
              </a:tr>
              <a:tr h="182880">
                <a:tc>
                  <a:txBody>
                    <a:bodyPr/>
                    <a:lstStyle/>
                    <a:p>
                      <a:pPr algn="ctr" fontAlgn="b"/>
                      <a:r>
                        <a:rPr lang="en-US" sz="1100" b="0" i="0" u="none" strike="noStrike">
                          <a:solidFill>
                            <a:srgbClr val="000000"/>
                          </a:solidFill>
                          <a:effectLst/>
                          <a:latin typeface="Calibri" panose="020F0502020204030204" pitchFamily="34" charset="0"/>
                        </a:rPr>
                        <a:t>mean</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21,977</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22,003</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mean</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21,406</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21,573</a:t>
                      </a:r>
                    </a:p>
                  </a:txBody>
                  <a:tcPr marL="7620" marR="7620" marT="7620" marB="0" anchor="b">
                    <a:lnL>
                      <a:noFill/>
                    </a:lnL>
                    <a:lnR>
                      <a:noFill/>
                    </a:lnR>
                    <a:lnT>
                      <a:noFill/>
                    </a:lnT>
                    <a:lnB>
                      <a:noFill/>
                    </a:lnB>
                  </a:tcPr>
                </a:tc>
                <a:extLst>
                  <a:ext uri="{0D108BD9-81ED-4DB2-BD59-A6C34878D82A}">
                    <a16:rowId xmlns:a16="http://schemas.microsoft.com/office/drawing/2014/main" val="4217694924"/>
                  </a:ext>
                </a:extLst>
              </a:tr>
              <a:tr h="182880">
                <a:tc>
                  <a:txBody>
                    <a:bodyPr/>
                    <a:lstStyle/>
                    <a:p>
                      <a:pPr algn="ctr" fontAlgn="b"/>
                      <a:r>
                        <a:rPr lang="en-US" sz="1100" b="1" i="0" u="none" strike="noStrike">
                          <a:solidFill>
                            <a:srgbClr val="FF0000"/>
                          </a:solidFill>
                          <a:effectLst/>
                          <a:latin typeface="Calibri" panose="020F0502020204030204" pitchFamily="34" charset="0"/>
                        </a:rPr>
                        <a:t>std</a:t>
                      </a:r>
                    </a:p>
                  </a:txBody>
                  <a:tcPr marL="7620" marR="7620" marT="7620" marB="0" anchor="b">
                    <a:lnL>
                      <a:noFill/>
                    </a:lnL>
                    <a:lnR>
                      <a:noFill/>
                    </a:lnR>
                    <a:lnT>
                      <a:noFill/>
                    </a:lnT>
                    <a:lnB>
                      <a:noFill/>
                    </a:lnB>
                  </a:tcPr>
                </a:tc>
                <a:tc>
                  <a:txBody>
                    <a:bodyPr/>
                    <a:lstStyle/>
                    <a:p>
                      <a:pPr algn="ctr" fontAlgn="b"/>
                      <a:r>
                        <a:rPr lang="en-US" sz="1100" b="1" i="0" u="none" strike="noStrike">
                          <a:solidFill>
                            <a:srgbClr val="FF0000"/>
                          </a:solidFill>
                          <a:effectLst/>
                          <a:latin typeface="Calibri" panose="020F0502020204030204" pitchFamily="34" charset="0"/>
                        </a:rPr>
                        <a:t>6,364</a:t>
                      </a:r>
                    </a:p>
                  </a:txBody>
                  <a:tcPr marL="7620" marR="7620" marT="7620" marB="0" anchor="b">
                    <a:lnL>
                      <a:noFill/>
                    </a:lnL>
                    <a:lnR>
                      <a:noFill/>
                    </a:lnR>
                    <a:lnT>
                      <a:noFill/>
                    </a:lnT>
                    <a:lnB>
                      <a:noFill/>
                    </a:lnB>
                  </a:tcPr>
                </a:tc>
                <a:tc>
                  <a:txBody>
                    <a:bodyPr/>
                    <a:lstStyle/>
                    <a:p>
                      <a:pPr algn="ctr" fontAlgn="b"/>
                      <a:r>
                        <a:rPr lang="en-US" sz="1100" b="1" i="0" u="none" strike="noStrike">
                          <a:solidFill>
                            <a:srgbClr val="FF0000"/>
                          </a:solidFill>
                          <a:effectLst/>
                          <a:latin typeface="Calibri" panose="020F0502020204030204" pitchFamily="34" charset="0"/>
                        </a:rPr>
                        <a:t>6,12</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FF0000"/>
                          </a:solidFill>
                          <a:effectLst/>
                          <a:latin typeface="Calibri" panose="020F0502020204030204" pitchFamily="34" charset="0"/>
                        </a:rPr>
                        <a:t>std</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1" i="0" u="none" strike="noStrike">
                          <a:solidFill>
                            <a:srgbClr val="FF0000"/>
                          </a:solidFill>
                          <a:effectLst/>
                          <a:latin typeface="Calibri" panose="020F0502020204030204" pitchFamily="34" charset="0"/>
                        </a:rPr>
                        <a:t>5,338</a:t>
                      </a:r>
                    </a:p>
                  </a:txBody>
                  <a:tcPr marL="7620" marR="7620" marT="7620" marB="0" anchor="b">
                    <a:lnL>
                      <a:noFill/>
                    </a:lnL>
                    <a:lnR>
                      <a:noFill/>
                    </a:lnR>
                    <a:lnT>
                      <a:noFill/>
                    </a:lnT>
                    <a:lnB>
                      <a:noFill/>
                    </a:lnB>
                  </a:tcPr>
                </a:tc>
                <a:tc>
                  <a:txBody>
                    <a:bodyPr/>
                    <a:lstStyle/>
                    <a:p>
                      <a:pPr algn="ctr" fontAlgn="b"/>
                      <a:r>
                        <a:rPr lang="en-US" sz="1100" b="1" i="0" u="none" strike="noStrike">
                          <a:solidFill>
                            <a:srgbClr val="FF0000"/>
                          </a:solidFill>
                          <a:effectLst/>
                          <a:latin typeface="Calibri" panose="020F0502020204030204" pitchFamily="34" charset="0"/>
                        </a:rPr>
                        <a:t>5,275</a:t>
                      </a:r>
                    </a:p>
                  </a:txBody>
                  <a:tcPr marL="7620" marR="7620" marT="7620" marB="0" anchor="b">
                    <a:lnL>
                      <a:noFill/>
                    </a:lnL>
                    <a:lnR>
                      <a:noFill/>
                    </a:lnR>
                    <a:lnT>
                      <a:noFill/>
                    </a:lnT>
                    <a:lnB>
                      <a:noFill/>
                    </a:lnB>
                  </a:tcPr>
                </a:tc>
                <a:extLst>
                  <a:ext uri="{0D108BD9-81ED-4DB2-BD59-A6C34878D82A}">
                    <a16:rowId xmlns:a16="http://schemas.microsoft.com/office/drawing/2014/main" val="2823173933"/>
                  </a:ext>
                </a:extLst>
              </a:tr>
              <a:tr h="182880">
                <a:tc>
                  <a:txBody>
                    <a:bodyPr/>
                    <a:lstStyle/>
                    <a:p>
                      <a:pPr algn="ctr" fontAlgn="b"/>
                      <a:r>
                        <a:rPr lang="en-US" sz="1100" b="0" i="0" u="none" strike="noStrike">
                          <a:solidFill>
                            <a:srgbClr val="000000"/>
                          </a:solidFill>
                          <a:effectLst/>
                          <a:latin typeface="Calibri" panose="020F0502020204030204" pitchFamily="34" charset="0"/>
                        </a:rPr>
                        <a:t>min</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10</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10,448</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min</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10</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10,448</a:t>
                      </a:r>
                    </a:p>
                  </a:txBody>
                  <a:tcPr marL="7620" marR="7620" marT="7620" marB="0" anchor="b">
                    <a:lnL>
                      <a:noFill/>
                    </a:lnL>
                    <a:lnR>
                      <a:noFill/>
                    </a:lnR>
                    <a:lnT>
                      <a:noFill/>
                    </a:lnT>
                    <a:lnB>
                      <a:noFill/>
                    </a:lnB>
                  </a:tcPr>
                </a:tc>
                <a:extLst>
                  <a:ext uri="{0D108BD9-81ED-4DB2-BD59-A6C34878D82A}">
                    <a16:rowId xmlns:a16="http://schemas.microsoft.com/office/drawing/2014/main" val="3871244430"/>
                  </a:ext>
                </a:extLst>
              </a:tr>
              <a:tr h="182880">
                <a:tc>
                  <a:txBody>
                    <a:bodyPr/>
                    <a:lstStyle/>
                    <a:p>
                      <a:pPr algn="ctr" fontAlgn="b"/>
                      <a:r>
                        <a:rPr lang="en-US" sz="1100" b="0" i="0" u="none" strike="noStrike">
                          <a:solidFill>
                            <a:srgbClr val="000000"/>
                          </a:solidFill>
                          <a:effectLst/>
                          <a:latin typeface="Calibri" panose="020F0502020204030204" pitchFamily="34" charset="0"/>
                        </a:rPr>
                        <a:t>max</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48</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48</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max</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37</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37</a:t>
                      </a:r>
                    </a:p>
                  </a:txBody>
                  <a:tcPr marL="7620" marR="7620" marT="7620" marB="0" anchor="b">
                    <a:lnL>
                      <a:noFill/>
                    </a:lnL>
                    <a:lnR>
                      <a:noFill/>
                    </a:lnR>
                    <a:lnT>
                      <a:noFill/>
                    </a:lnT>
                    <a:lnB>
                      <a:noFill/>
                    </a:lnB>
                  </a:tcPr>
                </a:tc>
                <a:extLst>
                  <a:ext uri="{0D108BD9-81ED-4DB2-BD59-A6C34878D82A}">
                    <a16:rowId xmlns:a16="http://schemas.microsoft.com/office/drawing/2014/main" val="375054207"/>
                  </a:ext>
                </a:extLst>
              </a:tr>
              <a:tr h="182880">
                <a:tc>
                  <a:txBody>
                    <a:bodyPr/>
                    <a:lstStyle/>
                    <a:p>
                      <a:pPr algn="ctr" fontAlgn="b"/>
                      <a:r>
                        <a:rPr lang="en-US" sz="1100" b="0" i="0" u="none" strike="noStrike">
                          <a:solidFill>
                            <a:srgbClr val="000000"/>
                          </a:solidFill>
                          <a:effectLst/>
                          <a:latin typeface="Calibri" panose="020F0502020204030204" pitchFamily="34" charset="0"/>
                        </a:rPr>
                        <a:t>25%</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17,38</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17,383</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17,245</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17,382</a:t>
                      </a:r>
                    </a:p>
                  </a:txBody>
                  <a:tcPr marL="7620" marR="7620" marT="7620" marB="0" anchor="b">
                    <a:lnL>
                      <a:noFill/>
                    </a:lnL>
                    <a:lnR>
                      <a:noFill/>
                    </a:lnR>
                    <a:lnT>
                      <a:noFill/>
                    </a:lnT>
                    <a:lnB>
                      <a:noFill/>
                    </a:lnB>
                  </a:tcPr>
                </a:tc>
                <a:extLst>
                  <a:ext uri="{0D108BD9-81ED-4DB2-BD59-A6C34878D82A}">
                    <a16:rowId xmlns:a16="http://schemas.microsoft.com/office/drawing/2014/main" val="3725348297"/>
                  </a:ext>
                </a:extLst>
              </a:tr>
              <a:tr h="182880">
                <a:tc>
                  <a:txBody>
                    <a:bodyPr/>
                    <a:lstStyle/>
                    <a:p>
                      <a:pPr algn="ctr" fontAlgn="b"/>
                      <a:r>
                        <a:rPr lang="en-US" sz="1100" b="0" i="0" u="none" strike="noStrike">
                          <a:solidFill>
                            <a:srgbClr val="000000"/>
                          </a:solidFill>
                          <a:effectLst/>
                          <a:latin typeface="Calibri" panose="020F0502020204030204" pitchFamily="34" charset="0"/>
                        </a:rPr>
                        <a:t>50%</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21</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21</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50%</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20,8</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20,6</a:t>
                      </a:r>
                    </a:p>
                  </a:txBody>
                  <a:tcPr marL="7620" marR="7620" marT="7620" marB="0" anchor="b">
                    <a:lnL>
                      <a:noFill/>
                    </a:lnL>
                    <a:lnR>
                      <a:noFill/>
                    </a:lnR>
                    <a:lnT>
                      <a:noFill/>
                    </a:lnT>
                    <a:lnB>
                      <a:noFill/>
                    </a:lnB>
                  </a:tcPr>
                </a:tc>
                <a:extLst>
                  <a:ext uri="{0D108BD9-81ED-4DB2-BD59-A6C34878D82A}">
                    <a16:rowId xmlns:a16="http://schemas.microsoft.com/office/drawing/2014/main" val="1993261158"/>
                  </a:ext>
                </a:extLst>
              </a:tr>
              <a:tr h="182880">
                <a:tc>
                  <a:txBody>
                    <a:bodyPr/>
                    <a:lstStyle/>
                    <a:p>
                      <a:pPr algn="ctr" fontAlgn="b"/>
                      <a:r>
                        <a:rPr lang="en-US" sz="1100" b="0" i="0" u="none" strike="noStrike">
                          <a:solidFill>
                            <a:srgbClr val="000000"/>
                          </a:solidFill>
                          <a:effectLst/>
                          <a:latin typeface="Calibri" panose="020F0502020204030204" pitchFamily="34" charset="0"/>
                        </a:rPr>
                        <a:t>75%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26</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24,7</a:t>
                      </a: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75%</a:t>
                      </a:r>
                    </a:p>
                  </a:txBody>
                  <a:tcPr marL="7620" marR="7620" marT="762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24,467</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24,512</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380482"/>
                  </a:ext>
                </a:extLst>
              </a:tr>
            </a:tbl>
          </a:graphicData>
        </a:graphic>
      </p:graphicFrame>
      <p:graphicFrame>
        <p:nvGraphicFramePr>
          <p:cNvPr id="15" name="Table 14">
            <a:extLst>
              <a:ext uri="{FF2B5EF4-FFF2-40B4-BE49-F238E27FC236}">
                <a16:creationId xmlns:a16="http://schemas.microsoft.com/office/drawing/2014/main" id="{EEA6A9C2-072C-45BD-87B9-A00A1EBC3174}"/>
              </a:ext>
            </a:extLst>
          </p:cNvPr>
          <p:cNvGraphicFramePr>
            <a:graphicFrameLocks noGrp="1"/>
          </p:cNvGraphicFramePr>
          <p:nvPr>
            <p:extLst>
              <p:ext uri="{D42A27DB-BD31-4B8C-83A1-F6EECF244321}">
                <p14:modId xmlns:p14="http://schemas.microsoft.com/office/powerpoint/2010/main" val="1914132295"/>
              </p:ext>
            </p:extLst>
          </p:nvPr>
        </p:nvGraphicFramePr>
        <p:xfrm>
          <a:off x="1979712" y="4149080"/>
          <a:ext cx="4978399" cy="2026920"/>
        </p:xfrm>
        <a:graphic>
          <a:graphicData uri="http://schemas.openxmlformats.org/drawingml/2006/table">
            <a:tbl>
              <a:tblPr/>
              <a:tblGrid>
                <a:gridCol w="1127545">
                  <a:extLst>
                    <a:ext uri="{9D8B030D-6E8A-4147-A177-3AD203B41FA5}">
                      <a16:colId xmlns:a16="http://schemas.microsoft.com/office/drawing/2014/main" val="189924409"/>
                    </a:ext>
                  </a:extLst>
                </a:gridCol>
                <a:gridCol w="821770">
                  <a:extLst>
                    <a:ext uri="{9D8B030D-6E8A-4147-A177-3AD203B41FA5}">
                      <a16:colId xmlns:a16="http://schemas.microsoft.com/office/drawing/2014/main" val="72347089"/>
                    </a:ext>
                  </a:extLst>
                </a:gridCol>
                <a:gridCol w="611550">
                  <a:extLst>
                    <a:ext uri="{9D8B030D-6E8A-4147-A177-3AD203B41FA5}">
                      <a16:colId xmlns:a16="http://schemas.microsoft.com/office/drawing/2014/main" val="1133133493"/>
                    </a:ext>
                  </a:extLst>
                </a:gridCol>
                <a:gridCol w="1070213">
                  <a:extLst>
                    <a:ext uri="{9D8B030D-6E8A-4147-A177-3AD203B41FA5}">
                      <a16:colId xmlns:a16="http://schemas.microsoft.com/office/drawing/2014/main" val="2948130080"/>
                    </a:ext>
                  </a:extLst>
                </a:gridCol>
                <a:gridCol w="735771">
                  <a:extLst>
                    <a:ext uri="{9D8B030D-6E8A-4147-A177-3AD203B41FA5}">
                      <a16:colId xmlns:a16="http://schemas.microsoft.com/office/drawing/2014/main" val="1383696698"/>
                    </a:ext>
                  </a:extLst>
                </a:gridCol>
                <a:gridCol w="611550">
                  <a:extLst>
                    <a:ext uri="{9D8B030D-6E8A-4147-A177-3AD203B41FA5}">
                      <a16:colId xmlns:a16="http://schemas.microsoft.com/office/drawing/2014/main" val="2829775078"/>
                    </a:ext>
                  </a:extLst>
                </a:gridCol>
              </a:tblGrid>
              <a:tr h="198120">
                <a:tc gridSpan="6">
                  <a:txBody>
                    <a:bodyPr/>
                    <a:lstStyle/>
                    <a:p>
                      <a:pPr algn="ctr" fontAlgn="b"/>
                      <a:r>
                        <a:rPr lang="en-US" sz="1200" b="1" i="0" u="none" strike="noStrike">
                          <a:solidFill>
                            <a:srgbClr val="000000"/>
                          </a:solidFill>
                          <a:effectLst/>
                          <a:latin typeface="Calibri" panose="020F0502020204030204" pitchFamily="34" charset="0"/>
                        </a:rPr>
                        <a:t>Surface Heat Flow Density (mW/m²)</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90313948"/>
                  </a:ext>
                </a:extLst>
              </a:tr>
              <a:tr h="182880">
                <a:tc gridSpan="3">
                  <a:txBody>
                    <a:bodyPr/>
                    <a:lstStyle/>
                    <a:p>
                      <a:pPr algn="ctr" fontAlgn="b"/>
                      <a:r>
                        <a:rPr lang="en-US" sz="1100" b="1" i="0" u="none" strike="noStrike">
                          <a:solidFill>
                            <a:srgbClr val="000000"/>
                          </a:solidFill>
                          <a:effectLst/>
                          <a:latin typeface="Calibri" panose="020F0502020204030204" pitchFamily="34" charset="0"/>
                        </a:rPr>
                        <a:t>All</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gridSpan="3">
                  <a:txBody>
                    <a:bodyPr/>
                    <a:lstStyle/>
                    <a:p>
                      <a:pPr algn="ctr" fontAlgn="b"/>
                      <a:r>
                        <a:rPr lang="en-US" sz="1100" b="1" i="0" u="none" strike="noStrike">
                          <a:solidFill>
                            <a:srgbClr val="000000"/>
                          </a:solidFill>
                          <a:effectLst/>
                          <a:latin typeface="Calibri" panose="020F0502020204030204" pitchFamily="34" charset="0"/>
                        </a:rPr>
                        <a:t>Outliers removed</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27219205"/>
                  </a:ext>
                </a:extLst>
              </a:tr>
              <a:tr h="182880">
                <a:tc>
                  <a:txBody>
                    <a:bodyPr/>
                    <a:lstStyle/>
                    <a:p>
                      <a:pPr algn="ctr" fontAlgn="b"/>
                      <a:r>
                        <a:rPr lang="en-US" sz="1100" b="1" i="0" u="none" strike="noStrike">
                          <a:solidFill>
                            <a:srgbClr val="000000"/>
                          </a:solidFill>
                          <a:effectLst/>
                          <a:latin typeface="Calibri" panose="020F0502020204030204" pitchFamily="34" charset="0"/>
                        </a:rPr>
                        <a:t>Grids:</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2.5x2.5 km</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5x5 km</a:t>
                      </a: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Grids:</a:t>
                      </a:r>
                    </a:p>
                  </a:txBody>
                  <a:tcPr marL="7620" marR="7620" marT="762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2.5x2.5 km</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5x5 km</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9089195"/>
                  </a:ext>
                </a:extLst>
              </a:tr>
              <a:tr h="182880">
                <a:tc>
                  <a:txBody>
                    <a:bodyPr/>
                    <a:lstStyle/>
                    <a:p>
                      <a:pPr algn="ctr" fontAlgn="b"/>
                      <a:r>
                        <a:rPr lang="en-US" sz="1100" b="1" i="0" u="none" strike="noStrike">
                          <a:solidFill>
                            <a:srgbClr val="FF0000"/>
                          </a:solidFill>
                          <a:effectLst/>
                          <a:latin typeface="Calibri" panose="020F0502020204030204" pitchFamily="34" charset="0"/>
                        </a:rPr>
                        <a:t>count</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FF0000"/>
                          </a:solidFill>
                          <a:effectLst/>
                          <a:latin typeface="Calibri" panose="020F0502020204030204" pitchFamily="34" charset="0"/>
                        </a:rPr>
                        <a:t>117</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FF0000"/>
                          </a:solidFill>
                          <a:effectLst/>
                          <a:latin typeface="Calibri" panose="020F0502020204030204" pitchFamily="34" charset="0"/>
                        </a:rPr>
                        <a:t>109</a:t>
                      </a:r>
                    </a:p>
                  </a:txBody>
                  <a:tcPr marL="7620" marR="7620" marT="762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FF0000"/>
                          </a:solidFill>
                          <a:effectLst/>
                          <a:latin typeface="Calibri" panose="020F0502020204030204" pitchFamily="34" charset="0"/>
                        </a:rPr>
                        <a:t>count</a:t>
                      </a:r>
                    </a:p>
                  </a:txBody>
                  <a:tcPr marL="7620" marR="7620" marT="762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1" i="0" u="none" strike="noStrike">
                          <a:solidFill>
                            <a:srgbClr val="FF0000"/>
                          </a:solidFill>
                          <a:effectLst/>
                          <a:latin typeface="Calibri" panose="020F0502020204030204" pitchFamily="34" charset="0"/>
                        </a:rPr>
                        <a:t>115</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FF0000"/>
                          </a:solidFill>
                          <a:effectLst/>
                          <a:latin typeface="Calibri" panose="020F0502020204030204" pitchFamily="34" charset="0"/>
                        </a:rPr>
                        <a:t>108</a:t>
                      </a:r>
                    </a:p>
                  </a:txBody>
                  <a:tcPr marL="7620" marR="7620" marT="762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352986243"/>
                  </a:ext>
                </a:extLst>
              </a:tr>
              <a:tr h="182880">
                <a:tc>
                  <a:txBody>
                    <a:bodyPr/>
                    <a:lstStyle/>
                    <a:p>
                      <a:pPr algn="ctr" fontAlgn="b"/>
                      <a:r>
                        <a:rPr lang="en-US" sz="1100" b="0" i="0" u="none" strike="noStrike">
                          <a:solidFill>
                            <a:srgbClr val="000000"/>
                          </a:solidFill>
                          <a:effectLst/>
                          <a:latin typeface="Calibri" panose="020F0502020204030204" pitchFamily="34" charset="0"/>
                        </a:rPr>
                        <a:t>mean</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63,852</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63,42</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mean</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62,15</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62,305</a:t>
                      </a:r>
                    </a:p>
                  </a:txBody>
                  <a:tcPr marL="7620" marR="7620" marT="7620" marB="0" anchor="b">
                    <a:lnL>
                      <a:noFill/>
                    </a:lnL>
                    <a:lnR>
                      <a:noFill/>
                    </a:lnR>
                    <a:lnT>
                      <a:noFill/>
                    </a:lnT>
                    <a:lnB>
                      <a:noFill/>
                    </a:lnB>
                  </a:tcPr>
                </a:tc>
                <a:extLst>
                  <a:ext uri="{0D108BD9-81ED-4DB2-BD59-A6C34878D82A}">
                    <a16:rowId xmlns:a16="http://schemas.microsoft.com/office/drawing/2014/main" val="2543511109"/>
                  </a:ext>
                </a:extLst>
              </a:tr>
              <a:tr h="182880">
                <a:tc>
                  <a:txBody>
                    <a:bodyPr/>
                    <a:lstStyle/>
                    <a:p>
                      <a:pPr algn="ctr" fontAlgn="b"/>
                      <a:r>
                        <a:rPr lang="en-US" sz="1100" b="1" i="0" u="none" strike="noStrike">
                          <a:solidFill>
                            <a:srgbClr val="FF0000"/>
                          </a:solidFill>
                          <a:effectLst/>
                          <a:latin typeface="Calibri" panose="020F0502020204030204" pitchFamily="34" charset="0"/>
                        </a:rPr>
                        <a:t>std</a:t>
                      </a:r>
                    </a:p>
                  </a:txBody>
                  <a:tcPr marL="7620" marR="7620" marT="7620" marB="0" anchor="b">
                    <a:lnL>
                      <a:noFill/>
                    </a:lnL>
                    <a:lnR>
                      <a:noFill/>
                    </a:lnR>
                    <a:lnT>
                      <a:noFill/>
                    </a:lnT>
                    <a:lnB>
                      <a:noFill/>
                    </a:lnB>
                  </a:tcPr>
                </a:tc>
                <a:tc>
                  <a:txBody>
                    <a:bodyPr/>
                    <a:lstStyle/>
                    <a:p>
                      <a:pPr algn="ctr" fontAlgn="b"/>
                      <a:r>
                        <a:rPr lang="en-US" sz="1100" b="1" i="0" u="none" strike="noStrike">
                          <a:solidFill>
                            <a:srgbClr val="FF0000"/>
                          </a:solidFill>
                          <a:effectLst/>
                          <a:latin typeface="Calibri" panose="020F0502020204030204" pitchFamily="34" charset="0"/>
                        </a:rPr>
                        <a:t>22,673</a:t>
                      </a:r>
                    </a:p>
                  </a:txBody>
                  <a:tcPr marL="7620" marR="7620" marT="7620" marB="0" anchor="b">
                    <a:lnL>
                      <a:noFill/>
                    </a:lnL>
                    <a:lnR>
                      <a:noFill/>
                    </a:lnR>
                    <a:lnT>
                      <a:noFill/>
                    </a:lnT>
                    <a:lnB>
                      <a:noFill/>
                    </a:lnB>
                  </a:tcPr>
                </a:tc>
                <a:tc>
                  <a:txBody>
                    <a:bodyPr/>
                    <a:lstStyle/>
                    <a:p>
                      <a:pPr algn="ctr" fontAlgn="b"/>
                      <a:r>
                        <a:rPr lang="en-US" sz="1100" b="1" i="0" u="none" strike="noStrike">
                          <a:solidFill>
                            <a:srgbClr val="FF0000"/>
                          </a:solidFill>
                          <a:effectLst/>
                          <a:latin typeface="Calibri" panose="020F0502020204030204" pitchFamily="34" charset="0"/>
                        </a:rPr>
                        <a:t>21,446</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FF0000"/>
                          </a:solidFill>
                          <a:effectLst/>
                          <a:latin typeface="Calibri" panose="020F0502020204030204" pitchFamily="34" charset="0"/>
                        </a:rPr>
                        <a:t>std</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1" i="0" u="none" strike="noStrike">
                          <a:solidFill>
                            <a:srgbClr val="FF0000"/>
                          </a:solidFill>
                          <a:effectLst/>
                          <a:latin typeface="Calibri" panose="020F0502020204030204" pitchFamily="34" charset="0"/>
                        </a:rPr>
                        <a:t>18,538</a:t>
                      </a:r>
                    </a:p>
                  </a:txBody>
                  <a:tcPr marL="7620" marR="7620" marT="7620" marB="0" anchor="b">
                    <a:lnL>
                      <a:noFill/>
                    </a:lnL>
                    <a:lnR>
                      <a:noFill/>
                    </a:lnR>
                    <a:lnT>
                      <a:noFill/>
                    </a:lnT>
                    <a:lnB>
                      <a:noFill/>
                    </a:lnB>
                  </a:tcPr>
                </a:tc>
                <a:tc>
                  <a:txBody>
                    <a:bodyPr/>
                    <a:lstStyle/>
                    <a:p>
                      <a:pPr algn="ctr" fontAlgn="b"/>
                      <a:r>
                        <a:rPr lang="en-US" sz="1100" b="1" i="0" u="none" strike="noStrike">
                          <a:solidFill>
                            <a:srgbClr val="FF0000"/>
                          </a:solidFill>
                          <a:effectLst/>
                          <a:latin typeface="Calibri" panose="020F0502020204030204" pitchFamily="34" charset="0"/>
                        </a:rPr>
                        <a:t>18,095</a:t>
                      </a:r>
                    </a:p>
                  </a:txBody>
                  <a:tcPr marL="7620" marR="7620" marT="7620" marB="0" anchor="b">
                    <a:lnL>
                      <a:noFill/>
                    </a:lnL>
                    <a:lnR>
                      <a:noFill/>
                    </a:lnR>
                    <a:lnT>
                      <a:noFill/>
                    </a:lnT>
                    <a:lnB>
                      <a:noFill/>
                    </a:lnB>
                  </a:tcPr>
                </a:tc>
                <a:extLst>
                  <a:ext uri="{0D108BD9-81ED-4DB2-BD59-A6C34878D82A}">
                    <a16:rowId xmlns:a16="http://schemas.microsoft.com/office/drawing/2014/main" val="3790273724"/>
                  </a:ext>
                </a:extLst>
              </a:tr>
              <a:tr h="182880">
                <a:tc>
                  <a:txBody>
                    <a:bodyPr/>
                    <a:lstStyle/>
                    <a:p>
                      <a:pPr algn="ctr" fontAlgn="b"/>
                      <a:r>
                        <a:rPr lang="en-US" sz="1100" b="0" i="0" u="none" strike="noStrike">
                          <a:solidFill>
                            <a:srgbClr val="000000"/>
                          </a:solidFill>
                          <a:effectLst/>
                          <a:latin typeface="Calibri" panose="020F0502020204030204" pitchFamily="34" charset="0"/>
                        </a:rPr>
                        <a:t>min</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min</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25</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7620" marR="7620" marT="7620" marB="0" anchor="b">
                    <a:lnL>
                      <a:noFill/>
                    </a:lnL>
                    <a:lnR>
                      <a:noFill/>
                    </a:lnR>
                    <a:lnT>
                      <a:noFill/>
                    </a:lnT>
                    <a:lnB>
                      <a:noFill/>
                    </a:lnB>
                  </a:tcPr>
                </a:tc>
                <a:extLst>
                  <a:ext uri="{0D108BD9-81ED-4DB2-BD59-A6C34878D82A}">
                    <a16:rowId xmlns:a16="http://schemas.microsoft.com/office/drawing/2014/main" val="1834433980"/>
                  </a:ext>
                </a:extLst>
              </a:tr>
              <a:tr h="182880">
                <a:tc>
                  <a:txBody>
                    <a:bodyPr/>
                    <a:lstStyle/>
                    <a:p>
                      <a:pPr algn="ctr" fontAlgn="b"/>
                      <a:r>
                        <a:rPr lang="en-US" sz="1100" b="0" i="0" u="none" strike="noStrike">
                          <a:solidFill>
                            <a:srgbClr val="000000"/>
                          </a:solidFill>
                          <a:effectLst/>
                          <a:latin typeface="Calibri" panose="020F0502020204030204" pitchFamily="34" charset="0"/>
                        </a:rPr>
                        <a:t>max</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183,84</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183,84</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max</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114,863</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116,65</a:t>
                      </a:r>
                    </a:p>
                  </a:txBody>
                  <a:tcPr marL="7620" marR="7620" marT="7620" marB="0" anchor="b">
                    <a:lnL>
                      <a:noFill/>
                    </a:lnL>
                    <a:lnR>
                      <a:noFill/>
                    </a:lnR>
                    <a:lnT>
                      <a:noFill/>
                    </a:lnT>
                    <a:lnB>
                      <a:noFill/>
                    </a:lnB>
                  </a:tcPr>
                </a:tc>
                <a:extLst>
                  <a:ext uri="{0D108BD9-81ED-4DB2-BD59-A6C34878D82A}">
                    <a16:rowId xmlns:a16="http://schemas.microsoft.com/office/drawing/2014/main" val="3478476034"/>
                  </a:ext>
                </a:extLst>
              </a:tr>
              <a:tr h="182880">
                <a:tc>
                  <a:txBody>
                    <a:bodyPr/>
                    <a:lstStyle/>
                    <a:p>
                      <a:pPr algn="ctr" fontAlgn="b"/>
                      <a:r>
                        <a:rPr lang="en-US" sz="1100" b="0" i="0" u="none" strike="noStrike">
                          <a:solidFill>
                            <a:srgbClr val="000000"/>
                          </a:solidFill>
                          <a:effectLst/>
                          <a:latin typeface="Calibri" panose="020F0502020204030204" pitchFamily="34" charset="0"/>
                        </a:rPr>
                        <a:t>25%</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50,55</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50,55</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25%</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50,333</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50,441</a:t>
                      </a:r>
                    </a:p>
                  </a:txBody>
                  <a:tcPr marL="7620" marR="7620" marT="7620" marB="0" anchor="b">
                    <a:lnL>
                      <a:noFill/>
                    </a:lnL>
                    <a:lnR>
                      <a:noFill/>
                    </a:lnR>
                    <a:lnT>
                      <a:noFill/>
                    </a:lnT>
                    <a:lnB>
                      <a:noFill/>
                    </a:lnB>
                  </a:tcPr>
                </a:tc>
                <a:extLst>
                  <a:ext uri="{0D108BD9-81ED-4DB2-BD59-A6C34878D82A}">
                    <a16:rowId xmlns:a16="http://schemas.microsoft.com/office/drawing/2014/main" val="4219579921"/>
                  </a:ext>
                </a:extLst>
              </a:tr>
              <a:tr h="182880">
                <a:tc>
                  <a:txBody>
                    <a:bodyPr/>
                    <a:lstStyle/>
                    <a:p>
                      <a:pPr algn="ctr" fontAlgn="b"/>
                      <a:r>
                        <a:rPr lang="en-US" sz="1100" b="0" i="0" u="none" strike="noStrike">
                          <a:solidFill>
                            <a:srgbClr val="000000"/>
                          </a:solidFill>
                          <a:effectLst/>
                          <a:latin typeface="Calibri" panose="020F0502020204030204" pitchFamily="34" charset="0"/>
                        </a:rPr>
                        <a:t>50%</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60,842</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60,99</a:t>
                      </a:r>
                    </a:p>
                  </a:txBody>
                  <a:tcPr marL="7620" marR="7620" marT="762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50%</a:t>
                      </a:r>
                    </a:p>
                  </a:txBody>
                  <a:tcPr marL="7620" marR="7620" marT="762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60</a:t>
                      </a:r>
                    </a:p>
                  </a:txBody>
                  <a:tcPr marL="7620" marR="7620" marT="7620" marB="0" anchor="b">
                    <a:lnL>
                      <a:noFill/>
                    </a:lnL>
                    <a:lnR>
                      <a:noFill/>
                    </a:lnR>
                    <a:lnT>
                      <a:noFill/>
                    </a:lnT>
                    <a:lnB>
                      <a:noFill/>
                    </a:lnB>
                  </a:tcPr>
                </a:tc>
                <a:tc>
                  <a:txBody>
                    <a:bodyPr/>
                    <a:lstStyle/>
                    <a:p>
                      <a:pPr algn="ctr" fontAlgn="b"/>
                      <a:r>
                        <a:rPr lang="en-US" sz="1100" b="0" i="0" u="none" strike="noStrike">
                          <a:solidFill>
                            <a:srgbClr val="000000"/>
                          </a:solidFill>
                          <a:effectLst/>
                          <a:latin typeface="Calibri" panose="020F0502020204030204" pitchFamily="34" charset="0"/>
                        </a:rPr>
                        <a:t>60,916</a:t>
                      </a:r>
                    </a:p>
                  </a:txBody>
                  <a:tcPr marL="7620" marR="7620" marT="7620" marB="0" anchor="b">
                    <a:lnL>
                      <a:noFill/>
                    </a:lnL>
                    <a:lnR>
                      <a:noFill/>
                    </a:lnR>
                    <a:lnT>
                      <a:noFill/>
                    </a:lnT>
                    <a:lnB>
                      <a:noFill/>
                    </a:lnB>
                  </a:tcPr>
                </a:tc>
                <a:extLst>
                  <a:ext uri="{0D108BD9-81ED-4DB2-BD59-A6C34878D82A}">
                    <a16:rowId xmlns:a16="http://schemas.microsoft.com/office/drawing/2014/main" val="3548650917"/>
                  </a:ext>
                </a:extLst>
              </a:tr>
              <a:tr h="182880">
                <a:tc>
                  <a:txBody>
                    <a:bodyPr/>
                    <a:lstStyle/>
                    <a:p>
                      <a:pPr algn="ctr" fontAlgn="b"/>
                      <a:r>
                        <a:rPr lang="en-US" sz="1100" b="0" i="0" u="none" strike="noStrike">
                          <a:solidFill>
                            <a:srgbClr val="000000"/>
                          </a:solidFill>
                          <a:effectLst/>
                          <a:latin typeface="Calibri" panose="020F0502020204030204" pitchFamily="34" charset="0"/>
                        </a:rPr>
                        <a:t>75%</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73,578</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72,5</a:t>
                      </a:r>
                    </a:p>
                  </a:txBody>
                  <a:tcPr marL="7620" marR="7620" marT="762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Calibri" panose="020F0502020204030204" pitchFamily="34" charset="0"/>
                        </a:rPr>
                        <a:t>75%</a:t>
                      </a:r>
                    </a:p>
                  </a:txBody>
                  <a:tcPr marL="7620" marR="7620" marT="762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73,306</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72,304</a:t>
                      </a:r>
                    </a:p>
                  </a:txBody>
                  <a:tcPr marL="7620" marR="7620" marT="762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86568749"/>
                  </a:ext>
                </a:extLst>
              </a:tr>
            </a:tbl>
          </a:graphicData>
        </a:graphic>
      </p:graphicFrame>
    </p:spTree>
    <p:extLst>
      <p:ext uri="{BB962C8B-B14F-4D97-AF65-F5344CB8AC3E}">
        <p14:creationId xmlns:p14="http://schemas.microsoft.com/office/powerpoint/2010/main" val="1613037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Methodology</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sz="2400" b="1" dirty="0">
                <a:solidFill>
                  <a:schemeClr val="accent1">
                    <a:lumMod val="75000"/>
                  </a:schemeClr>
                </a:solidFill>
              </a:rPr>
              <a:t>RF and XGB Regressor were utilized to predict both labels </a:t>
            </a:r>
          </a:p>
          <a:p>
            <a:pPr marL="914400" lvl="1" indent="-457200" algn="just">
              <a:buFont typeface="Arial" panose="020B0604020202020204" pitchFamily="34" charset="0"/>
              <a:buChar char="•"/>
            </a:pPr>
            <a:r>
              <a:rPr lang="en-US" sz="2400" b="1" dirty="0">
                <a:solidFill>
                  <a:schemeClr val="accent1">
                    <a:lumMod val="75000"/>
                  </a:schemeClr>
                </a:solidFill>
              </a:rPr>
              <a:t>Scikit Learn Python Module and </a:t>
            </a:r>
            <a:r>
              <a:rPr lang="en-US" sz="2400" b="1" dirty="0" err="1">
                <a:solidFill>
                  <a:schemeClr val="accent1">
                    <a:lumMod val="75000"/>
                  </a:schemeClr>
                </a:solidFill>
              </a:rPr>
              <a:t>Xgboost</a:t>
            </a:r>
            <a:r>
              <a:rPr lang="en-US" sz="2400" b="1" dirty="0">
                <a:solidFill>
                  <a:schemeClr val="accent1">
                    <a:lumMod val="75000"/>
                  </a:schemeClr>
                </a:solidFill>
              </a:rPr>
              <a:t> library </a:t>
            </a: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r>
              <a:rPr lang="en-US" sz="2400" b="1" dirty="0">
                <a:solidFill>
                  <a:schemeClr val="accent1">
                    <a:lumMod val="75000"/>
                  </a:schemeClr>
                </a:solidFill>
              </a:rPr>
              <a:t>Modelling and evaluation:</a:t>
            </a:r>
          </a:p>
          <a:p>
            <a:pPr marL="1371600" lvl="2" indent="-457200" algn="just">
              <a:buFont typeface="Arial" panose="020B0604020202020204" pitchFamily="34" charset="0"/>
              <a:buChar char="•"/>
            </a:pPr>
            <a:r>
              <a:rPr lang="en-US" sz="2000" b="1" dirty="0">
                <a:solidFill>
                  <a:schemeClr val="tx1"/>
                </a:solidFill>
              </a:rPr>
              <a:t>5-fold Cross Validation</a:t>
            </a:r>
          </a:p>
          <a:p>
            <a:pPr marL="1371600" lvl="2" indent="-457200" algn="just">
              <a:buFont typeface="Arial" panose="020B0604020202020204" pitchFamily="34" charset="0"/>
              <a:buChar char="•"/>
            </a:pPr>
            <a:r>
              <a:rPr lang="en-US" sz="2000" b="1" dirty="0">
                <a:solidFill>
                  <a:schemeClr val="tx1"/>
                </a:solidFill>
              </a:rPr>
              <a:t>R², RMSE, and MAE</a:t>
            </a:r>
          </a:p>
          <a:p>
            <a:pPr marL="1371600" lvl="2" indent="-457200" algn="just">
              <a:buFont typeface="Arial" panose="020B0604020202020204" pitchFamily="34" charset="0"/>
              <a:buChar char="•"/>
            </a:pPr>
            <a:r>
              <a:rPr lang="en-US" sz="2000" b="1" dirty="0">
                <a:solidFill>
                  <a:schemeClr val="tx1"/>
                </a:solidFill>
              </a:rPr>
              <a:t>Grid Search CV – find best hyperparameters</a:t>
            </a:r>
          </a:p>
          <a:p>
            <a:pPr marL="1371600" lvl="2" indent="-457200" algn="just">
              <a:buFont typeface="Arial" panose="020B0604020202020204" pitchFamily="34" charset="0"/>
              <a:buChar char="•"/>
            </a:pPr>
            <a:r>
              <a:rPr lang="en-US" sz="2000" b="1" dirty="0">
                <a:solidFill>
                  <a:schemeClr val="tx1"/>
                </a:solidFill>
              </a:rPr>
              <a:t>Feature Selection with Features importance and Select from Model </a:t>
            </a:r>
          </a:p>
          <a:p>
            <a:pPr marL="1371600" lvl="2" indent="-457200" algn="just">
              <a:buFont typeface="Arial" panose="020B0604020202020204" pitchFamily="34" charset="0"/>
              <a:buChar char="•"/>
            </a:pPr>
            <a:r>
              <a:rPr lang="en-US" sz="2000" b="1" dirty="0">
                <a:solidFill>
                  <a:schemeClr val="tx1"/>
                </a:solidFill>
              </a:rPr>
              <a:t>Permutation Importance </a:t>
            </a:r>
          </a:p>
          <a:p>
            <a:pPr marL="914400" lvl="1" indent="-457200" algn="just">
              <a:buFont typeface="Arial" panose="020B0604020202020204" pitchFamily="34" charset="0"/>
              <a:buChar char="•"/>
            </a:pPr>
            <a:endParaRPr lang="en-US" sz="2400" b="1" dirty="0">
              <a:solidFill>
                <a:schemeClr val="accent1">
                  <a:lumMod val="75000"/>
                </a:schemeClr>
              </a:solidFill>
            </a:endParaRPr>
          </a:p>
          <a:p>
            <a:pPr lvl="1" algn="just"/>
            <a:endParaRPr lang="en-US" sz="2400" b="1" dirty="0">
              <a:solidFill>
                <a:schemeClr val="accent1">
                  <a:lumMod val="75000"/>
                </a:schemeClr>
              </a:solidFill>
            </a:endParaRPr>
          </a:p>
        </p:txBody>
      </p:sp>
    </p:spTree>
    <p:extLst>
      <p:ext uri="{BB962C8B-B14F-4D97-AF65-F5344CB8AC3E}">
        <p14:creationId xmlns:p14="http://schemas.microsoft.com/office/powerpoint/2010/main" val="1887505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Results</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sz="2400" b="1" dirty="0">
                <a:solidFill>
                  <a:schemeClr val="accent1">
                    <a:lumMod val="75000"/>
                  </a:schemeClr>
                </a:solidFill>
              </a:rPr>
              <a:t>Random Forests Models:</a:t>
            </a: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1371600" lvl="2" indent="-457200" algn="just">
              <a:buFont typeface="Arial" panose="020B0604020202020204" pitchFamily="34" charset="0"/>
              <a:buChar char="•"/>
            </a:pPr>
            <a:endParaRPr lang="en-US" sz="2000" b="1" dirty="0">
              <a:solidFill>
                <a:schemeClr val="tx1"/>
              </a:solidFill>
            </a:endParaRPr>
          </a:p>
          <a:p>
            <a:pPr marL="1371600" lvl="2" indent="-457200" algn="just">
              <a:buFont typeface="Arial" panose="020B0604020202020204" pitchFamily="34" charset="0"/>
              <a:buChar char="•"/>
            </a:pPr>
            <a:r>
              <a:rPr lang="en-US" sz="2000" b="1" dirty="0">
                <a:solidFill>
                  <a:schemeClr val="tx1"/>
                </a:solidFill>
              </a:rPr>
              <a:t>Values range: 15,57 – 30,85 °C/km</a:t>
            </a:r>
          </a:p>
          <a:p>
            <a:pPr lvl="1" algn="just"/>
            <a:endParaRPr lang="en-US" sz="2400" b="1" dirty="0">
              <a:solidFill>
                <a:schemeClr val="accent1">
                  <a:lumMod val="75000"/>
                </a:schemeClr>
              </a:solidFill>
            </a:endParaRPr>
          </a:p>
        </p:txBody>
      </p:sp>
      <p:pic>
        <p:nvPicPr>
          <p:cNvPr id="5" name="Picture 4">
            <a:extLst>
              <a:ext uri="{FF2B5EF4-FFF2-40B4-BE49-F238E27FC236}">
                <a16:creationId xmlns:a16="http://schemas.microsoft.com/office/drawing/2014/main" id="{22ECD601-DD67-4B10-980C-E84B6AA1CBE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4128" y="1340768"/>
            <a:ext cx="3355659" cy="4752528"/>
          </a:xfrm>
          <a:prstGeom prst="rect">
            <a:avLst/>
          </a:prstGeom>
          <a:noFill/>
          <a:ln>
            <a:noFill/>
          </a:ln>
        </p:spPr>
      </p:pic>
      <p:pic>
        <p:nvPicPr>
          <p:cNvPr id="6" name="Picture 5">
            <a:extLst>
              <a:ext uri="{FF2B5EF4-FFF2-40B4-BE49-F238E27FC236}">
                <a16:creationId xmlns:a16="http://schemas.microsoft.com/office/drawing/2014/main" id="{45B0C97F-060F-4A0E-9356-2AB0AE2213C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420888"/>
            <a:ext cx="5040560" cy="2697013"/>
          </a:xfrm>
          <a:prstGeom prst="rect">
            <a:avLst/>
          </a:prstGeom>
          <a:noFill/>
          <a:ln>
            <a:noFill/>
          </a:ln>
        </p:spPr>
      </p:pic>
      <p:sp>
        <p:nvSpPr>
          <p:cNvPr id="8" name="Rectangle 7">
            <a:extLst>
              <a:ext uri="{FF2B5EF4-FFF2-40B4-BE49-F238E27FC236}">
                <a16:creationId xmlns:a16="http://schemas.microsoft.com/office/drawing/2014/main" id="{628B9499-20B0-4CE4-A707-D7CDC1EDE706}"/>
              </a:ext>
            </a:extLst>
          </p:cNvPr>
          <p:cNvSpPr/>
          <p:nvPr/>
        </p:nvSpPr>
        <p:spPr>
          <a:xfrm>
            <a:off x="2483768" y="4509120"/>
            <a:ext cx="1008112" cy="57606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4992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Results</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sz="2400" b="1" dirty="0">
                <a:solidFill>
                  <a:schemeClr val="accent1">
                    <a:lumMod val="75000"/>
                  </a:schemeClr>
                </a:solidFill>
              </a:rPr>
              <a:t>Random Forests Models:</a:t>
            </a: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tx1"/>
              </a:solidFill>
            </a:endParaRPr>
          </a:p>
          <a:p>
            <a:pPr marL="1371600" lvl="2" indent="-457200" algn="just">
              <a:buFont typeface="Arial" panose="020B0604020202020204" pitchFamily="34" charset="0"/>
              <a:buChar char="•"/>
            </a:pPr>
            <a:r>
              <a:rPr lang="en-US" sz="2000" b="1" dirty="0">
                <a:solidFill>
                  <a:schemeClr val="tx1"/>
                </a:solidFill>
              </a:rPr>
              <a:t>Values range: 32,78 – 104,96 </a:t>
            </a:r>
            <a:r>
              <a:rPr lang="en-US" sz="2000" b="1" dirty="0" err="1">
                <a:solidFill>
                  <a:schemeClr val="tx1"/>
                </a:solidFill>
              </a:rPr>
              <a:t>mW</a:t>
            </a:r>
            <a:r>
              <a:rPr lang="en-US" sz="2000" b="1" dirty="0">
                <a:solidFill>
                  <a:schemeClr val="tx1"/>
                </a:solidFill>
              </a:rPr>
              <a:t>/m²</a:t>
            </a:r>
          </a:p>
          <a:p>
            <a:pPr lvl="1" algn="just"/>
            <a:endParaRPr lang="en-US" sz="2400" b="1" dirty="0">
              <a:solidFill>
                <a:schemeClr val="accent1">
                  <a:lumMod val="75000"/>
                </a:schemeClr>
              </a:solidFill>
            </a:endParaRPr>
          </a:p>
        </p:txBody>
      </p:sp>
      <p:pic>
        <p:nvPicPr>
          <p:cNvPr id="7" name="Picture 6">
            <a:extLst>
              <a:ext uri="{FF2B5EF4-FFF2-40B4-BE49-F238E27FC236}">
                <a16:creationId xmlns:a16="http://schemas.microsoft.com/office/drawing/2014/main" id="{56EF0390-4483-439B-BB6D-83149CCD96C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2636912"/>
            <a:ext cx="4896544" cy="2503334"/>
          </a:xfrm>
          <a:prstGeom prst="rect">
            <a:avLst/>
          </a:prstGeom>
          <a:noFill/>
          <a:ln>
            <a:noFill/>
          </a:ln>
        </p:spPr>
      </p:pic>
      <p:pic>
        <p:nvPicPr>
          <p:cNvPr id="8" name="Picture 7">
            <a:extLst>
              <a:ext uri="{FF2B5EF4-FFF2-40B4-BE49-F238E27FC236}">
                <a16:creationId xmlns:a16="http://schemas.microsoft.com/office/drawing/2014/main" id="{B00503BA-9A58-4D7A-8275-C2307C93D2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1340768"/>
            <a:ext cx="3455846" cy="4896544"/>
          </a:xfrm>
          <a:prstGeom prst="rect">
            <a:avLst/>
          </a:prstGeom>
          <a:noFill/>
          <a:ln>
            <a:noFill/>
          </a:ln>
        </p:spPr>
      </p:pic>
      <p:sp>
        <p:nvSpPr>
          <p:cNvPr id="10" name="Rectangle 9">
            <a:extLst>
              <a:ext uri="{FF2B5EF4-FFF2-40B4-BE49-F238E27FC236}">
                <a16:creationId xmlns:a16="http://schemas.microsoft.com/office/drawing/2014/main" id="{0CFBF1D3-5291-4C4D-A7A0-89939CEA249D}"/>
              </a:ext>
            </a:extLst>
          </p:cNvPr>
          <p:cNvSpPr/>
          <p:nvPr/>
        </p:nvSpPr>
        <p:spPr>
          <a:xfrm>
            <a:off x="2483768" y="4581128"/>
            <a:ext cx="1008112" cy="57606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715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Results</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sz="2400" b="1" dirty="0">
                <a:solidFill>
                  <a:schemeClr val="accent1">
                    <a:lumMod val="75000"/>
                  </a:schemeClr>
                </a:solidFill>
              </a:rPr>
              <a:t>XGB Models:</a:t>
            </a: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1371600" lvl="2" indent="-457200" algn="just">
              <a:buFont typeface="Arial" panose="020B0604020202020204" pitchFamily="34" charset="0"/>
              <a:buChar char="•"/>
            </a:pPr>
            <a:r>
              <a:rPr lang="en-US" sz="2000" b="1" dirty="0">
                <a:solidFill>
                  <a:schemeClr val="tx1"/>
                </a:solidFill>
              </a:rPr>
              <a:t>Values range: 11,25 – 32,38 °C/km</a:t>
            </a:r>
          </a:p>
          <a:p>
            <a:pPr marL="914400" lvl="1" indent="-457200" algn="just">
              <a:buFont typeface="Arial" panose="020B0604020202020204" pitchFamily="34" charset="0"/>
              <a:buChar char="•"/>
            </a:pPr>
            <a:endParaRPr lang="en-US" sz="2400" b="1" dirty="0">
              <a:solidFill>
                <a:schemeClr val="accent1">
                  <a:lumMod val="75000"/>
                </a:schemeClr>
              </a:solidFill>
            </a:endParaRPr>
          </a:p>
          <a:p>
            <a:pPr lvl="1" algn="just"/>
            <a:endParaRPr lang="en-US" sz="2400" b="1" dirty="0">
              <a:solidFill>
                <a:schemeClr val="accent1">
                  <a:lumMod val="75000"/>
                </a:schemeClr>
              </a:solidFill>
            </a:endParaRPr>
          </a:p>
        </p:txBody>
      </p:sp>
      <p:pic>
        <p:nvPicPr>
          <p:cNvPr id="6" name="Picture 5">
            <a:extLst>
              <a:ext uri="{FF2B5EF4-FFF2-40B4-BE49-F238E27FC236}">
                <a16:creationId xmlns:a16="http://schemas.microsoft.com/office/drawing/2014/main" id="{E37CB38C-02A3-44CD-84EF-9AB86D997B6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348880"/>
            <a:ext cx="4745364" cy="2376264"/>
          </a:xfrm>
          <a:prstGeom prst="rect">
            <a:avLst/>
          </a:prstGeom>
          <a:noFill/>
          <a:ln>
            <a:noFill/>
          </a:ln>
        </p:spPr>
      </p:pic>
      <p:pic>
        <p:nvPicPr>
          <p:cNvPr id="10" name="Picture 9">
            <a:extLst>
              <a:ext uri="{FF2B5EF4-FFF2-40B4-BE49-F238E27FC236}">
                <a16:creationId xmlns:a16="http://schemas.microsoft.com/office/drawing/2014/main" id="{D24FA185-FE5C-4925-810E-B93FB5D7F9B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0303" y="2204864"/>
            <a:ext cx="3753697" cy="2664296"/>
          </a:xfrm>
          <a:prstGeom prst="rect">
            <a:avLst/>
          </a:prstGeom>
          <a:noFill/>
          <a:ln>
            <a:noFill/>
          </a:ln>
        </p:spPr>
      </p:pic>
      <p:sp>
        <p:nvSpPr>
          <p:cNvPr id="7" name="Rectangle 6">
            <a:extLst>
              <a:ext uri="{FF2B5EF4-FFF2-40B4-BE49-F238E27FC236}">
                <a16:creationId xmlns:a16="http://schemas.microsoft.com/office/drawing/2014/main" id="{5D01D06A-C384-4001-A9BC-EFDC8022A9D6}"/>
              </a:ext>
            </a:extLst>
          </p:cNvPr>
          <p:cNvSpPr/>
          <p:nvPr/>
        </p:nvSpPr>
        <p:spPr>
          <a:xfrm>
            <a:off x="2339752" y="4149080"/>
            <a:ext cx="1008112" cy="57606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7676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Results</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sz="2400" b="1" dirty="0">
                <a:solidFill>
                  <a:schemeClr val="accent1">
                    <a:lumMod val="75000"/>
                  </a:schemeClr>
                </a:solidFill>
              </a:rPr>
              <a:t>XGB Models:</a:t>
            </a: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marL="1371600" lvl="2" indent="-457200" algn="just">
              <a:buFont typeface="Arial" panose="020B0604020202020204" pitchFamily="34" charset="0"/>
              <a:buChar char="•"/>
            </a:pPr>
            <a:r>
              <a:rPr lang="en-US" sz="2000" b="1" dirty="0">
                <a:solidFill>
                  <a:schemeClr val="tx1"/>
                </a:solidFill>
              </a:rPr>
              <a:t>Values range: 24,99 – 115,12 </a:t>
            </a:r>
            <a:r>
              <a:rPr lang="en-US" sz="2000" b="1" dirty="0" err="1">
                <a:solidFill>
                  <a:schemeClr val="tx1"/>
                </a:solidFill>
              </a:rPr>
              <a:t>mW</a:t>
            </a:r>
            <a:r>
              <a:rPr lang="en-US" sz="2000" b="1" dirty="0">
                <a:solidFill>
                  <a:schemeClr val="tx1"/>
                </a:solidFill>
              </a:rPr>
              <a:t>/m²</a:t>
            </a:r>
          </a:p>
          <a:p>
            <a:pPr marL="914400" lvl="1" indent="-457200" algn="just">
              <a:buFont typeface="Arial" panose="020B0604020202020204" pitchFamily="34" charset="0"/>
              <a:buChar char="•"/>
            </a:pPr>
            <a:endParaRPr lang="en-US" sz="2400" b="1" dirty="0">
              <a:solidFill>
                <a:schemeClr val="accent1">
                  <a:lumMod val="75000"/>
                </a:schemeClr>
              </a:solidFill>
            </a:endParaRPr>
          </a:p>
          <a:p>
            <a:pPr lvl="1" algn="just"/>
            <a:endParaRPr lang="en-US" sz="2400" b="1" dirty="0">
              <a:solidFill>
                <a:schemeClr val="accent1">
                  <a:lumMod val="75000"/>
                </a:schemeClr>
              </a:solidFill>
            </a:endParaRPr>
          </a:p>
        </p:txBody>
      </p:sp>
      <p:pic>
        <p:nvPicPr>
          <p:cNvPr id="6" name="Picture 5">
            <a:extLst>
              <a:ext uri="{FF2B5EF4-FFF2-40B4-BE49-F238E27FC236}">
                <a16:creationId xmlns:a16="http://schemas.microsoft.com/office/drawing/2014/main" id="{08FF6509-0B55-46DE-8F8F-8FC8C90F37A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2564904"/>
            <a:ext cx="4896544" cy="2567638"/>
          </a:xfrm>
          <a:prstGeom prst="rect">
            <a:avLst/>
          </a:prstGeom>
          <a:noFill/>
          <a:ln>
            <a:noFill/>
          </a:ln>
        </p:spPr>
      </p:pic>
      <p:pic>
        <p:nvPicPr>
          <p:cNvPr id="10" name="Picture 9">
            <a:extLst>
              <a:ext uri="{FF2B5EF4-FFF2-40B4-BE49-F238E27FC236}">
                <a16:creationId xmlns:a16="http://schemas.microsoft.com/office/drawing/2014/main" id="{51FA729D-919F-4A9E-BC3A-C9D849B3845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4" y="1124744"/>
            <a:ext cx="3593867" cy="5082736"/>
          </a:xfrm>
          <a:prstGeom prst="rect">
            <a:avLst/>
          </a:prstGeom>
          <a:noFill/>
          <a:ln>
            <a:noFill/>
          </a:ln>
        </p:spPr>
      </p:pic>
      <p:sp>
        <p:nvSpPr>
          <p:cNvPr id="7" name="Rectangle 6">
            <a:extLst>
              <a:ext uri="{FF2B5EF4-FFF2-40B4-BE49-F238E27FC236}">
                <a16:creationId xmlns:a16="http://schemas.microsoft.com/office/drawing/2014/main" id="{6C0CCD31-BDB5-40F6-A4C8-6DA5A5942507}"/>
              </a:ext>
            </a:extLst>
          </p:cNvPr>
          <p:cNvSpPr/>
          <p:nvPr/>
        </p:nvSpPr>
        <p:spPr>
          <a:xfrm>
            <a:off x="2339752" y="4581128"/>
            <a:ext cx="1008112" cy="576064"/>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894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Discussion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sz="2000" b="1" dirty="0">
                <a:solidFill>
                  <a:schemeClr val="accent1">
                    <a:lumMod val="75000"/>
                  </a:schemeClr>
                </a:solidFill>
              </a:rPr>
              <a:t>Random Forests performed slightly better than XGB</a:t>
            </a:r>
          </a:p>
          <a:p>
            <a:pPr marL="1371600" lvl="2" indent="-457200" algn="just">
              <a:buFont typeface="Arial" panose="020B0604020202020204" pitchFamily="34" charset="0"/>
              <a:buChar char="•"/>
            </a:pPr>
            <a:r>
              <a:rPr lang="en-US" sz="1800" b="1" dirty="0">
                <a:solidFill>
                  <a:schemeClr val="tx1"/>
                </a:solidFill>
              </a:rPr>
              <a:t>Lower RMSE</a:t>
            </a:r>
          </a:p>
          <a:p>
            <a:pPr marL="1371600" lvl="2" indent="-457200" algn="just">
              <a:buFont typeface="Arial" panose="020B0604020202020204" pitchFamily="34" charset="0"/>
              <a:buChar char="•"/>
            </a:pPr>
            <a:r>
              <a:rPr lang="en-US" sz="1800" b="1" dirty="0">
                <a:solidFill>
                  <a:schemeClr val="tx1"/>
                </a:solidFill>
              </a:rPr>
              <a:t>Overall, lower MAE</a:t>
            </a:r>
          </a:p>
          <a:p>
            <a:pPr marL="1371600" lvl="2" indent="-457200" algn="just">
              <a:buFont typeface="Arial" panose="020B0604020202020204" pitchFamily="34" charset="0"/>
              <a:buChar char="•"/>
            </a:pPr>
            <a:r>
              <a:rPr lang="en-US" sz="1800" b="1" dirty="0">
                <a:solidFill>
                  <a:schemeClr val="tx1"/>
                </a:solidFill>
              </a:rPr>
              <a:t>Higher R</a:t>
            </a:r>
            <a:r>
              <a:rPr lang="pt-BR" sz="1800" b="1" dirty="0">
                <a:solidFill>
                  <a:schemeClr val="tx1"/>
                </a:solidFill>
              </a:rPr>
              <a:t>²</a:t>
            </a:r>
            <a:endParaRPr lang="en-US" sz="1800" b="1" dirty="0">
              <a:solidFill>
                <a:schemeClr val="tx1"/>
              </a:solidFill>
            </a:endParaRP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endParaRPr lang="en-US" sz="2000" b="1" dirty="0">
              <a:solidFill>
                <a:schemeClr val="accent1">
                  <a:lumMod val="75000"/>
                </a:schemeClr>
              </a:solidFill>
            </a:endParaRPr>
          </a:p>
          <a:p>
            <a:pPr lvl="1" algn="just"/>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Better results achieved with data aggregated into the lower spatial resolution grid (5x5 km)</a:t>
            </a:r>
            <a:endParaRPr lang="en-US" sz="2000" b="1" dirty="0">
              <a:solidFill>
                <a:schemeClr val="tx1"/>
              </a:solidFill>
            </a:endParaRPr>
          </a:p>
          <a:p>
            <a:pPr marL="1371600" lvl="2" indent="-457200" algn="just">
              <a:buFont typeface="Arial" panose="020B0604020202020204" pitchFamily="34" charset="0"/>
              <a:buChar char="•"/>
            </a:pPr>
            <a:r>
              <a:rPr lang="en-US" sz="1800" b="1" dirty="0">
                <a:solidFill>
                  <a:schemeClr val="tx1"/>
                </a:solidFill>
              </a:rPr>
              <a:t>This could be due to the presence of data sources with low spatial resolution used as features in the modelling </a:t>
            </a:r>
          </a:p>
          <a:p>
            <a:pPr lvl="1" algn="just"/>
            <a:endParaRPr lang="en-US" sz="2400" b="1" dirty="0">
              <a:solidFill>
                <a:schemeClr val="accent1">
                  <a:lumMod val="75000"/>
                </a:schemeClr>
              </a:solidFill>
            </a:endParaRPr>
          </a:p>
        </p:txBody>
      </p:sp>
      <p:pic>
        <p:nvPicPr>
          <p:cNvPr id="3" name="Picture 2">
            <a:extLst>
              <a:ext uri="{FF2B5EF4-FFF2-40B4-BE49-F238E27FC236}">
                <a16:creationId xmlns:a16="http://schemas.microsoft.com/office/drawing/2014/main" id="{DE5BD7DF-E367-4D6B-A4D0-28EFEC252C0A}"/>
              </a:ext>
            </a:extLst>
          </p:cNvPr>
          <p:cNvPicPr>
            <a:picLocks noChangeAspect="1"/>
          </p:cNvPicPr>
          <p:nvPr/>
        </p:nvPicPr>
        <p:blipFill>
          <a:blip r:embed="rId2"/>
          <a:stretch>
            <a:fillRect/>
          </a:stretch>
        </p:blipFill>
        <p:spPr>
          <a:xfrm>
            <a:off x="3851920" y="1988840"/>
            <a:ext cx="5036394" cy="1681114"/>
          </a:xfrm>
          <a:prstGeom prst="rect">
            <a:avLst/>
          </a:prstGeom>
        </p:spPr>
      </p:pic>
    </p:spTree>
    <p:extLst>
      <p:ext uri="{BB962C8B-B14F-4D97-AF65-F5344CB8AC3E}">
        <p14:creationId xmlns:p14="http://schemas.microsoft.com/office/powerpoint/2010/main" val="2632173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Presentation Structure</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539552" y="692696"/>
            <a:ext cx="8424936" cy="5616624"/>
          </a:xfrm>
        </p:spPr>
        <p:txBody>
          <a:bodyPr>
            <a:normAutofit lnSpcReduction="10000"/>
          </a:bodyPr>
          <a:lstStyle/>
          <a:p>
            <a:pPr marL="914400" lvl="1" indent="-457200" algn="just">
              <a:lnSpc>
                <a:spcPct val="150000"/>
              </a:lnSpc>
              <a:buFont typeface="Arial" panose="020B0604020202020204" pitchFamily="34" charset="0"/>
              <a:buChar char="•"/>
            </a:pPr>
            <a:endParaRPr lang="en-US" b="1" dirty="0">
              <a:solidFill>
                <a:schemeClr val="accent1">
                  <a:lumMod val="75000"/>
                </a:schemeClr>
              </a:solidFill>
            </a:endParaRPr>
          </a:p>
          <a:p>
            <a:pPr marL="914400" lvl="1" indent="-457200" algn="just">
              <a:lnSpc>
                <a:spcPct val="150000"/>
              </a:lnSpc>
              <a:buFont typeface="Arial" panose="020B0604020202020204" pitchFamily="34" charset="0"/>
              <a:buChar char="•"/>
            </a:pPr>
            <a:r>
              <a:rPr lang="en-US" b="1" dirty="0">
                <a:solidFill>
                  <a:schemeClr val="accent1">
                    <a:lumMod val="75000"/>
                  </a:schemeClr>
                </a:solidFill>
              </a:rPr>
              <a:t>1 Introduction</a:t>
            </a:r>
          </a:p>
          <a:p>
            <a:pPr marL="914400" lvl="1" indent="-457200" algn="just">
              <a:lnSpc>
                <a:spcPct val="150000"/>
              </a:lnSpc>
              <a:buFont typeface="Arial" panose="020B0604020202020204" pitchFamily="34" charset="0"/>
              <a:buChar char="•"/>
            </a:pPr>
            <a:r>
              <a:rPr lang="en-US" b="1" dirty="0">
                <a:solidFill>
                  <a:schemeClr val="accent1">
                    <a:lumMod val="75000"/>
                  </a:schemeClr>
                </a:solidFill>
              </a:rPr>
              <a:t>2 Literature Review</a:t>
            </a:r>
          </a:p>
          <a:p>
            <a:pPr marL="914400" lvl="1" indent="-457200" algn="just">
              <a:lnSpc>
                <a:spcPct val="150000"/>
              </a:lnSpc>
              <a:buFont typeface="Arial" panose="020B0604020202020204" pitchFamily="34" charset="0"/>
              <a:buChar char="•"/>
            </a:pPr>
            <a:r>
              <a:rPr lang="en-US" b="1" dirty="0">
                <a:solidFill>
                  <a:schemeClr val="accent1">
                    <a:lumMod val="75000"/>
                  </a:schemeClr>
                </a:solidFill>
              </a:rPr>
              <a:t>3 Methodology</a:t>
            </a:r>
          </a:p>
          <a:p>
            <a:pPr marL="914400" lvl="1" indent="-457200" algn="just">
              <a:lnSpc>
                <a:spcPct val="150000"/>
              </a:lnSpc>
              <a:buFont typeface="Arial" panose="020B0604020202020204" pitchFamily="34" charset="0"/>
              <a:buChar char="•"/>
            </a:pPr>
            <a:r>
              <a:rPr lang="en-US" b="1" dirty="0">
                <a:solidFill>
                  <a:schemeClr val="accent1">
                    <a:lumMod val="75000"/>
                  </a:schemeClr>
                </a:solidFill>
              </a:rPr>
              <a:t>4 Results</a:t>
            </a:r>
          </a:p>
          <a:p>
            <a:pPr marL="914400" lvl="1" indent="-457200" algn="just">
              <a:lnSpc>
                <a:spcPct val="150000"/>
              </a:lnSpc>
              <a:buFont typeface="Arial" panose="020B0604020202020204" pitchFamily="34" charset="0"/>
              <a:buChar char="•"/>
            </a:pPr>
            <a:r>
              <a:rPr lang="en-US" b="1" dirty="0">
                <a:solidFill>
                  <a:schemeClr val="accent1">
                    <a:lumMod val="75000"/>
                  </a:schemeClr>
                </a:solidFill>
              </a:rPr>
              <a:t>5 Discussions</a:t>
            </a:r>
          </a:p>
          <a:p>
            <a:pPr marL="914400" lvl="1" indent="-457200" algn="just">
              <a:lnSpc>
                <a:spcPct val="150000"/>
              </a:lnSpc>
              <a:buFont typeface="Arial" panose="020B0604020202020204" pitchFamily="34" charset="0"/>
              <a:buChar char="•"/>
            </a:pPr>
            <a:r>
              <a:rPr lang="en-US" b="1" dirty="0">
                <a:solidFill>
                  <a:schemeClr val="accent1">
                    <a:lumMod val="75000"/>
                  </a:schemeClr>
                </a:solidFill>
              </a:rPr>
              <a:t>6 Conclusions</a:t>
            </a:r>
          </a:p>
          <a:p>
            <a:pPr marL="914400" lvl="1" indent="-457200" algn="just">
              <a:lnSpc>
                <a:spcPct val="150000"/>
              </a:lnSpc>
              <a:buFont typeface="Arial" panose="020B0604020202020204" pitchFamily="34" charset="0"/>
              <a:buChar char="•"/>
            </a:pPr>
            <a:r>
              <a:rPr lang="en-US" b="1" dirty="0">
                <a:solidFill>
                  <a:schemeClr val="accent1">
                    <a:lumMod val="75000"/>
                  </a:schemeClr>
                </a:solidFill>
              </a:rPr>
              <a:t>Bibliographic References</a:t>
            </a:r>
          </a:p>
          <a:p>
            <a:pPr marL="1371600" lvl="2" indent="-457200" algn="just">
              <a:buFont typeface="Arial" panose="020B0604020202020204" pitchFamily="34" charset="0"/>
              <a:buChar char="•"/>
            </a:pPr>
            <a:endParaRPr lang="en-US" b="1" dirty="0">
              <a:solidFill>
                <a:schemeClr val="tx1"/>
              </a:solidFill>
            </a:endParaRPr>
          </a:p>
        </p:txBody>
      </p:sp>
    </p:spTree>
    <p:extLst>
      <p:ext uri="{BB962C8B-B14F-4D97-AF65-F5344CB8AC3E}">
        <p14:creationId xmlns:p14="http://schemas.microsoft.com/office/powerpoint/2010/main" val="3516666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Discussion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lnSpcReduction="10000"/>
          </a:bodyPr>
          <a:lstStyle/>
          <a:p>
            <a:pPr marL="914400" lvl="1" indent="-457200" algn="just">
              <a:buFont typeface="Arial" panose="020B0604020202020204" pitchFamily="34" charset="0"/>
              <a:buChar char="•"/>
            </a:pPr>
            <a:r>
              <a:rPr lang="pt-BR" sz="2000" b="1" dirty="0">
                <a:solidFill>
                  <a:schemeClr val="accent1">
                    <a:lumMod val="75000"/>
                  </a:schemeClr>
                </a:solidFill>
              </a:rPr>
              <a:t>T</a:t>
            </a:r>
            <a:r>
              <a:rPr lang="en-US" sz="2000" b="1" dirty="0">
                <a:solidFill>
                  <a:schemeClr val="accent1">
                    <a:lumMod val="75000"/>
                  </a:schemeClr>
                </a:solidFill>
              </a:rPr>
              <a:t>he values of RMSE are relatively high and indicate that models</a:t>
            </a:r>
            <a:r>
              <a:rPr lang="pt-BR" sz="2000" b="1" dirty="0">
                <a:solidFill>
                  <a:schemeClr val="accent1">
                    <a:lumMod val="75000"/>
                  </a:schemeClr>
                </a:solidFill>
              </a:rPr>
              <a:t>’</a:t>
            </a:r>
            <a:r>
              <a:rPr lang="en-US" sz="2000" b="1" dirty="0">
                <a:solidFill>
                  <a:schemeClr val="accent1">
                    <a:lumMod val="75000"/>
                  </a:schemeClr>
                </a:solidFill>
              </a:rPr>
              <a:t> generalization capacity is not too strong</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However, the models were able to predict the overall spatial distribution of low and high values correctly</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MAE suggests the maps were able to detect potential zones. Lowest  MAE predicting geothermal gradient and surface heat flow density was 3,61 C°/km and 12,02 </a:t>
            </a:r>
            <a:r>
              <a:rPr lang="en-US" sz="2000" b="1" dirty="0" err="1">
                <a:solidFill>
                  <a:schemeClr val="accent1">
                    <a:lumMod val="75000"/>
                  </a:schemeClr>
                </a:solidFill>
              </a:rPr>
              <a:t>mW</a:t>
            </a:r>
            <a:r>
              <a:rPr lang="en-US" sz="2000" b="1" dirty="0">
                <a:solidFill>
                  <a:schemeClr val="accent1">
                    <a:lumMod val="75000"/>
                  </a:schemeClr>
                </a:solidFill>
              </a:rPr>
              <a:t>/m², respectively</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As an example, </a:t>
            </a:r>
            <a:r>
              <a:rPr lang="en-US" sz="2000" b="1" dirty="0" err="1">
                <a:solidFill>
                  <a:schemeClr val="accent1">
                    <a:lumMod val="75000"/>
                  </a:schemeClr>
                </a:solidFill>
              </a:rPr>
              <a:t>Shahdi</a:t>
            </a:r>
            <a:r>
              <a:rPr lang="en-US" sz="2000" b="1" dirty="0">
                <a:solidFill>
                  <a:schemeClr val="accent1">
                    <a:lumMod val="75000"/>
                  </a:schemeClr>
                </a:solidFill>
              </a:rPr>
              <a:t> et al., (2021) achieved:</a:t>
            </a:r>
          </a:p>
          <a:p>
            <a:pPr marL="1371600" lvl="2" indent="-457200" algn="just">
              <a:buFont typeface="Arial" panose="020B0604020202020204" pitchFamily="34" charset="0"/>
              <a:buChar char="•"/>
            </a:pPr>
            <a:r>
              <a:rPr lang="en-US" sz="1600" b="1" dirty="0">
                <a:solidFill>
                  <a:schemeClr val="tx1"/>
                </a:solidFill>
              </a:rPr>
              <a:t>MAE scores of 5,6 and 7 (C°/km) with XGB and DNN, respectively. (Comparing predicted geothermal gradient and temperature at specific depths)</a:t>
            </a:r>
          </a:p>
          <a:p>
            <a:pPr marL="1371600" lvl="2" indent="-457200" algn="just">
              <a:buFont typeface="Arial" panose="020B0604020202020204" pitchFamily="34" charset="0"/>
              <a:buChar char="•"/>
            </a:pPr>
            <a:r>
              <a:rPr lang="en-US" sz="1600" b="1" dirty="0">
                <a:solidFill>
                  <a:schemeClr val="tx1"/>
                </a:solidFill>
              </a:rPr>
              <a:t>MAE score of 3,21 °C and RMSE of 4,94 with XGB, and MAE of 3,25 °C and RMSE of 5.01 with RF. (When evaluating the models with their main dataset to predict subsurface temperatures)</a:t>
            </a: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p:txBody>
      </p:sp>
    </p:spTree>
    <p:extLst>
      <p:ext uri="{BB962C8B-B14F-4D97-AF65-F5344CB8AC3E}">
        <p14:creationId xmlns:p14="http://schemas.microsoft.com/office/powerpoint/2010/main" val="1915068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a:t> Discussion</a:t>
            </a:r>
            <a:endParaRPr lang="en-US" sz="3600" b="1" dirty="0"/>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980728"/>
            <a:ext cx="8928992" cy="5328592"/>
          </a:xfrm>
        </p:spPr>
        <p:txBody>
          <a:bodyPr>
            <a:normAutofit/>
          </a:bodyPr>
          <a:lstStyle/>
          <a:p>
            <a:pPr marL="914400" lvl="1" indent="-457200" algn="just">
              <a:buFont typeface="Arial" panose="020B0604020202020204" pitchFamily="34" charset="0"/>
              <a:buChar char="•"/>
            </a:pPr>
            <a:r>
              <a:rPr lang="en-US" sz="2000" b="1" dirty="0">
                <a:solidFill>
                  <a:schemeClr val="accent1">
                    <a:lumMod val="75000"/>
                  </a:schemeClr>
                </a:solidFill>
              </a:rPr>
              <a:t>Geothermal Gradient:</a:t>
            </a:r>
          </a:p>
          <a:p>
            <a:pPr marL="1371600" lvl="2" indent="-457200" algn="just">
              <a:buFont typeface="Arial" panose="020B0604020202020204" pitchFamily="34" charset="0"/>
              <a:buChar char="•"/>
            </a:pPr>
            <a:r>
              <a:rPr lang="en-US" sz="1600" b="1" dirty="0">
                <a:solidFill>
                  <a:schemeClr val="tx1"/>
                </a:solidFill>
              </a:rPr>
              <a:t>Neighbors Std of distance to quaternary faults was given the highest score in both importance calculations (feature importance and permutation importance)</a:t>
            </a:r>
          </a:p>
          <a:p>
            <a:pPr marL="1371600" lvl="2" indent="-457200" algn="just">
              <a:buFont typeface="Arial" panose="020B0604020202020204" pitchFamily="34" charset="0"/>
              <a:buChar char="•"/>
            </a:pPr>
            <a:endParaRPr lang="en-US" sz="2000" b="1" dirty="0">
              <a:solidFill>
                <a:schemeClr val="accent1">
                  <a:lumMod val="75000"/>
                </a:schemeClr>
              </a:solidFill>
            </a:endParaRPr>
          </a:p>
          <a:p>
            <a:pPr marL="1371600" lvl="2" indent="-457200" algn="just">
              <a:buFont typeface="Arial" panose="020B0604020202020204" pitchFamily="34" charset="0"/>
              <a:buChar char="•"/>
            </a:pPr>
            <a:r>
              <a:rPr lang="en-US" sz="1600" b="1" dirty="0">
                <a:solidFill>
                  <a:schemeClr val="tx1"/>
                </a:solidFill>
              </a:rPr>
              <a:t>Among the most important features, the criteria were: </a:t>
            </a:r>
          </a:p>
          <a:p>
            <a:pPr marL="1828800" lvl="3" indent="-457200" algn="just">
              <a:buFont typeface="Arial" panose="020B0604020202020204" pitchFamily="34" charset="0"/>
              <a:buChar char="•"/>
            </a:pPr>
            <a:r>
              <a:rPr lang="en-US" sz="1200" b="1" dirty="0">
                <a:solidFill>
                  <a:schemeClr val="tx1"/>
                </a:solidFill>
              </a:rPr>
              <a:t>distance to quaternary faults </a:t>
            </a:r>
          </a:p>
          <a:p>
            <a:pPr marL="1828800" lvl="3" indent="-457200" algn="just">
              <a:buFont typeface="Arial" panose="020B0604020202020204" pitchFamily="34" charset="0"/>
              <a:buChar char="•"/>
            </a:pPr>
            <a:r>
              <a:rPr lang="en-US" sz="1200" b="1" dirty="0">
                <a:solidFill>
                  <a:schemeClr val="tx1"/>
                </a:solidFill>
              </a:rPr>
              <a:t>elevation</a:t>
            </a:r>
          </a:p>
          <a:p>
            <a:pPr marL="1828800" lvl="3" indent="-457200" algn="just">
              <a:buFont typeface="Arial" panose="020B0604020202020204" pitchFamily="34" charset="0"/>
              <a:buChar char="•"/>
            </a:pPr>
            <a:r>
              <a:rPr lang="en-US" sz="1200" b="1" dirty="0">
                <a:solidFill>
                  <a:schemeClr val="tx1"/>
                </a:solidFill>
              </a:rPr>
              <a:t>density and distance to faults</a:t>
            </a:r>
          </a:p>
          <a:p>
            <a:pPr marL="1828800" lvl="3" indent="-457200" algn="just">
              <a:buFont typeface="Arial" panose="020B0604020202020204" pitchFamily="34" charset="0"/>
              <a:buChar char="•"/>
            </a:pPr>
            <a:r>
              <a:rPr lang="en-US" sz="1200" b="1" dirty="0">
                <a:solidFill>
                  <a:schemeClr val="tx1"/>
                </a:solidFill>
              </a:rPr>
              <a:t>temperature</a:t>
            </a:r>
          </a:p>
          <a:p>
            <a:pPr marL="1828800" lvl="3" indent="-457200" algn="just">
              <a:buFont typeface="Arial" panose="020B0604020202020204" pitchFamily="34" charset="0"/>
              <a:buChar char="•"/>
            </a:pPr>
            <a:r>
              <a:rPr lang="en-US" sz="1200" b="1" dirty="0">
                <a:solidFill>
                  <a:schemeClr val="tx1"/>
                </a:solidFill>
              </a:rPr>
              <a:t>Bouguer anomaly </a:t>
            </a:r>
          </a:p>
          <a:p>
            <a:pPr marL="1828800" lvl="3" indent="-457200" algn="just">
              <a:buFont typeface="Arial" panose="020B0604020202020204" pitchFamily="34" charset="0"/>
              <a:buChar char="•"/>
            </a:pPr>
            <a:r>
              <a:rPr lang="en-US" sz="1200" b="1" dirty="0">
                <a:solidFill>
                  <a:schemeClr val="tx1"/>
                </a:solidFill>
              </a:rPr>
              <a:t>density of drainages</a:t>
            </a:r>
          </a:p>
          <a:p>
            <a:pPr lvl="1" algn="just"/>
            <a:endParaRPr lang="en-US" sz="2400" b="1" dirty="0">
              <a:solidFill>
                <a:schemeClr val="accent1">
                  <a:lumMod val="75000"/>
                </a:schemeClr>
              </a:solidFill>
            </a:endParaRPr>
          </a:p>
        </p:txBody>
      </p:sp>
      <p:graphicFrame>
        <p:nvGraphicFramePr>
          <p:cNvPr id="4" name="Table 3">
            <a:extLst>
              <a:ext uri="{FF2B5EF4-FFF2-40B4-BE49-F238E27FC236}">
                <a16:creationId xmlns:a16="http://schemas.microsoft.com/office/drawing/2014/main" id="{5226B9F3-6339-4C89-8A25-8EA560BE4C9B}"/>
              </a:ext>
            </a:extLst>
          </p:cNvPr>
          <p:cNvGraphicFramePr>
            <a:graphicFrameLocks noGrp="1"/>
          </p:cNvGraphicFramePr>
          <p:nvPr>
            <p:extLst>
              <p:ext uri="{D42A27DB-BD31-4B8C-83A1-F6EECF244321}">
                <p14:modId xmlns:p14="http://schemas.microsoft.com/office/powerpoint/2010/main" val="4034655620"/>
              </p:ext>
            </p:extLst>
          </p:nvPr>
        </p:nvGraphicFramePr>
        <p:xfrm>
          <a:off x="4932040" y="2852936"/>
          <a:ext cx="2808312" cy="3528383"/>
        </p:xfrm>
        <a:graphic>
          <a:graphicData uri="http://schemas.openxmlformats.org/drawingml/2006/table">
            <a:tbl>
              <a:tblPr/>
              <a:tblGrid>
                <a:gridCol w="909548">
                  <a:extLst>
                    <a:ext uri="{9D8B030D-6E8A-4147-A177-3AD203B41FA5}">
                      <a16:colId xmlns:a16="http://schemas.microsoft.com/office/drawing/2014/main" val="2268411922"/>
                    </a:ext>
                  </a:extLst>
                </a:gridCol>
                <a:gridCol w="1898764">
                  <a:extLst>
                    <a:ext uri="{9D8B030D-6E8A-4147-A177-3AD203B41FA5}">
                      <a16:colId xmlns:a16="http://schemas.microsoft.com/office/drawing/2014/main" val="1115068789"/>
                    </a:ext>
                  </a:extLst>
                </a:gridCol>
              </a:tblGrid>
              <a:tr h="169071">
                <a:tc gridSpan="2">
                  <a:txBody>
                    <a:bodyPr/>
                    <a:lstStyle/>
                    <a:p>
                      <a:pPr algn="ctr" fontAlgn="b"/>
                      <a:r>
                        <a:rPr lang="en-US" sz="1000" b="1" i="0" u="none" strike="noStrike" dirty="0">
                          <a:solidFill>
                            <a:srgbClr val="000000"/>
                          </a:solidFill>
                          <a:effectLst/>
                          <a:latin typeface="Calibri" panose="020F0502020204030204" pitchFamily="34" charset="0"/>
                        </a:rPr>
                        <a:t>Permutation Importance</a:t>
                      </a:r>
                    </a:p>
                  </a:txBody>
                  <a:tcPr marL="4946" marR="4946" marT="494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56327630"/>
                  </a:ext>
                </a:extLst>
              </a:tr>
              <a:tr h="152696">
                <a:tc gridSpan="2">
                  <a:txBody>
                    <a:bodyPr/>
                    <a:lstStyle/>
                    <a:p>
                      <a:pPr algn="ctr" fontAlgn="b"/>
                      <a:r>
                        <a:rPr lang="en-US" sz="900" b="1" i="0" u="none" strike="noStrike" dirty="0">
                          <a:solidFill>
                            <a:srgbClr val="000000"/>
                          </a:solidFill>
                          <a:effectLst/>
                          <a:latin typeface="Calibri" panose="020F0502020204030204" pitchFamily="34" charset="0"/>
                        </a:rPr>
                        <a:t>Random Forests 5x5 km Geothermal Gradient</a:t>
                      </a:r>
                    </a:p>
                  </a:txBody>
                  <a:tcPr marL="4946" marR="4946" marT="4946"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2537170120"/>
                  </a:ext>
                </a:extLst>
              </a:tr>
              <a:tr h="152696">
                <a:tc>
                  <a:txBody>
                    <a:bodyPr/>
                    <a:lstStyle/>
                    <a:p>
                      <a:pPr algn="ctr" fontAlgn="b"/>
                      <a:r>
                        <a:rPr lang="en-US" sz="900" b="1" i="0" u="none" strike="noStrike" dirty="0">
                          <a:solidFill>
                            <a:srgbClr val="000000"/>
                          </a:solidFill>
                          <a:effectLst/>
                          <a:latin typeface="Calibri" panose="020F0502020204030204" pitchFamily="34" charset="0"/>
                        </a:rPr>
                        <a:t>Weight</a:t>
                      </a:r>
                    </a:p>
                  </a:txBody>
                  <a:tcPr marL="4946" marR="4946" marT="4946" marB="0" anchor="b">
                    <a:lnL>
                      <a:noFill/>
                    </a:lnL>
                    <a:lnR>
                      <a:noFill/>
                    </a:lnR>
                    <a:lnT>
                      <a:noFill/>
                    </a:lnT>
                    <a:lnB>
                      <a:noFill/>
                    </a:lnB>
                  </a:tcPr>
                </a:tc>
                <a:tc>
                  <a:txBody>
                    <a:bodyPr/>
                    <a:lstStyle/>
                    <a:p>
                      <a:pPr algn="ctr" fontAlgn="b"/>
                      <a:r>
                        <a:rPr lang="en-US" sz="900" b="1" i="0" u="none" strike="noStrike">
                          <a:solidFill>
                            <a:srgbClr val="000000"/>
                          </a:solidFill>
                          <a:effectLst/>
                          <a:latin typeface="Calibri" panose="020F0502020204030204" pitchFamily="34" charset="0"/>
                        </a:rPr>
                        <a:t>Feature</a:t>
                      </a:r>
                    </a:p>
                  </a:txBody>
                  <a:tcPr marL="4946" marR="4946" marT="4946" marB="0" anchor="b">
                    <a:lnL>
                      <a:noFill/>
                    </a:lnL>
                    <a:lnR>
                      <a:noFill/>
                    </a:lnR>
                    <a:lnT>
                      <a:noFill/>
                    </a:lnT>
                    <a:lnB>
                      <a:noFill/>
                    </a:lnB>
                  </a:tcPr>
                </a:tc>
                <a:extLst>
                  <a:ext uri="{0D108BD9-81ED-4DB2-BD59-A6C34878D82A}">
                    <a16:rowId xmlns:a16="http://schemas.microsoft.com/office/drawing/2014/main" val="1074253560"/>
                  </a:ext>
                </a:extLst>
              </a:tr>
              <a:tr h="152696">
                <a:tc>
                  <a:txBody>
                    <a:bodyPr/>
                    <a:lstStyle/>
                    <a:p>
                      <a:pPr algn="ctr" fontAlgn="b"/>
                      <a:r>
                        <a:rPr lang="en-US" sz="900" b="0" i="0" u="none" strike="noStrike">
                          <a:solidFill>
                            <a:srgbClr val="000000"/>
                          </a:solidFill>
                          <a:effectLst/>
                          <a:latin typeface="Calibri" panose="020F0502020204030204" pitchFamily="34" charset="0"/>
                        </a:rPr>
                        <a:t>0.2288 ± 0.0849</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Mean_Distance_QAFaults_STD</a:t>
                      </a:r>
                    </a:p>
                  </a:txBody>
                  <a:tcPr marL="4946" marR="4946" marT="4946" marB="0" anchor="b">
                    <a:lnL>
                      <a:noFill/>
                    </a:lnL>
                    <a:lnR>
                      <a:noFill/>
                    </a:lnR>
                    <a:lnT>
                      <a:noFill/>
                    </a:lnT>
                    <a:lnB>
                      <a:noFill/>
                    </a:lnB>
                  </a:tcPr>
                </a:tc>
                <a:extLst>
                  <a:ext uri="{0D108BD9-81ED-4DB2-BD59-A6C34878D82A}">
                    <a16:rowId xmlns:a16="http://schemas.microsoft.com/office/drawing/2014/main" val="1406262164"/>
                  </a:ext>
                </a:extLst>
              </a:tr>
              <a:tr h="152696">
                <a:tc>
                  <a:txBody>
                    <a:bodyPr/>
                    <a:lstStyle/>
                    <a:p>
                      <a:pPr algn="ctr" fontAlgn="b"/>
                      <a:r>
                        <a:rPr lang="en-US" sz="900" b="0" i="0" u="none" strike="noStrike">
                          <a:solidFill>
                            <a:srgbClr val="000000"/>
                          </a:solidFill>
                          <a:effectLst/>
                          <a:latin typeface="Calibri" panose="020F0502020204030204" pitchFamily="34" charset="0"/>
                        </a:rPr>
                        <a:t>0.0610 ± 0.0349</a:t>
                      </a:r>
                    </a:p>
                  </a:txBody>
                  <a:tcPr marL="4946" marR="4946" marT="4946" marB="0" anchor="b">
                    <a:lnL>
                      <a:noFill/>
                    </a:lnL>
                    <a:lnR>
                      <a:noFill/>
                    </a:lnR>
                    <a:lnT>
                      <a:noFill/>
                    </a:lnT>
                    <a:lnB>
                      <a:noFill/>
                    </a:lnB>
                  </a:tcPr>
                </a:tc>
                <a:tc>
                  <a:txBody>
                    <a:bodyPr/>
                    <a:lstStyle/>
                    <a:p>
                      <a:pPr algn="ctr" fontAlgn="b"/>
                      <a:r>
                        <a:rPr lang="en-US" sz="900" b="0" i="0" u="none" strike="noStrike" dirty="0" err="1">
                          <a:solidFill>
                            <a:srgbClr val="000000"/>
                          </a:solidFill>
                          <a:effectLst/>
                          <a:latin typeface="Calibri" panose="020F0502020204030204" pitchFamily="34" charset="0"/>
                        </a:rPr>
                        <a:t>Mean_Elevation</a:t>
                      </a:r>
                      <a:endParaRPr lang="en-US" sz="900" b="0" i="0" u="none" strike="noStrike" dirty="0">
                        <a:solidFill>
                          <a:srgbClr val="000000"/>
                        </a:solidFill>
                        <a:effectLst/>
                        <a:latin typeface="Calibri" panose="020F0502020204030204" pitchFamily="34" charset="0"/>
                      </a:endParaRPr>
                    </a:p>
                  </a:txBody>
                  <a:tcPr marL="4946" marR="4946" marT="4946" marB="0" anchor="b">
                    <a:lnL>
                      <a:noFill/>
                    </a:lnL>
                    <a:lnR>
                      <a:noFill/>
                    </a:lnR>
                    <a:lnT>
                      <a:noFill/>
                    </a:lnT>
                    <a:lnB>
                      <a:noFill/>
                    </a:lnB>
                  </a:tcPr>
                </a:tc>
                <a:extLst>
                  <a:ext uri="{0D108BD9-81ED-4DB2-BD59-A6C34878D82A}">
                    <a16:rowId xmlns:a16="http://schemas.microsoft.com/office/drawing/2014/main" val="3071872858"/>
                  </a:ext>
                </a:extLst>
              </a:tr>
              <a:tr h="152696">
                <a:tc>
                  <a:txBody>
                    <a:bodyPr/>
                    <a:lstStyle/>
                    <a:p>
                      <a:pPr algn="ctr" fontAlgn="b"/>
                      <a:r>
                        <a:rPr lang="en-US" sz="900" b="0" i="0" u="none" strike="noStrike">
                          <a:solidFill>
                            <a:srgbClr val="000000"/>
                          </a:solidFill>
                          <a:effectLst/>
                          <a:latin typeface="Calibri" panose="020F0502020204030204" pitchFamily="34" charset="0"/>
                        </a:rPr>
                        <a:t>0.0539 ± 0.0074</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Mean_Fault_STD</a:t>
                      </a:r>
                    </a:p>
                  </a:txBody>
                  <a:tcPr marL="4946" marR="4946" marT="4946" marB="0" anchor="b">
                    <a:lnL>
                      <a:noFill/>
                    </a:lnL>
                    <a:lnR>
                      <a:noFill/>
                    </a:lnR>
                    <a:lnT>
                      <a:noFill/>
                    </a:lnT>
                    <a:lnB>
                      <a:noFill/>
                    </a:lnB>
                  </a:tcPr>
                </a:tc>
                <a:extLst>
                  <a:ext uri="{0D108BD9-81ED-4DB2-BD59-A6C34878D82A}">
                    <a16:rowId xmlns:a16="http://schemas.microsoft.com/office/drawing/2014/main" val="3070894150"/>
                  </a:ext>
                </a:extLst>
              </a:tr>
              <a:tr h="152696">
                <a:tc>
                  <a:txBody>
                    <a:bodyPr/>
                    <a:lstStyle/>
                    <a:p>
                      <a:pPr algn="ctr" fontAlgn="b"/>
                      <a:r>
                        <a:rPr lang="en-US" sz="900" b="0" i="0" u="none" strike="noStrike">
                          <a:solidFill>
                            <a:srgbClr val="000000"/>
                          </a:solidFill>
                          <a:effectLst/>
                          <a:latin typeface="Calibri" panose="020F0502020204030204" pitchFamily="34" charset="0"/>
                        </a:rPr>
                        <a:t>0.0428 ± 0.0154</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OBJECTID</a:t>
                      </a:r>
                    </a:p>
                  </a:txBody>
                  <a:tcPr marL="4946" marR="4946" marT="4946" marB="0" anchor="b">
                    <a:lnL>
                      <a:noFill/>
                    </a:lnL>
                    <a:lnR>
                      <a:noFill/>
                    </a:lnR>
                    <a:lnT>
                      <a:noFill/>
                    </a:lnT>
                    <a:lnB>
                      <a:noFill/>
                    </a:lnB>
                  </a:tcPr>
                </a:tc>
                <a:extLst>
                  <a:ext uri="{0D108BD9-81ED-4DB2-BD59-A6C34878D82A}">
                    <a16:rowId xmlns:a16="http://schemas.microsoft.com/office/drawing/2014/main" val="430077158"/>
                  </a:ext>
                </a:extLst>
              </a:tr>
              <a:tr h="152696">
                <a:tc>
                  <a:txBody>
                    <a:bodyPr/>
                    <a:lstStyle/>
                    <a:p>
                      <a:pPr algn="ctr" fontAlgn="b"/>
                      <a:r>
                        <a:rPr lang="en-US" sz="900" b="0" i="0" u="none" strike="noStrike">
                          <a:solidFill>
                            <a:srgbClr val="000000"/>
                          </a:solidFill>
                          <a:effectLst/>
                          <a:latin typeface="Calibri" panose="020F0502020204030204" pitchFamily="34" charset="0"/>
                        </a:rPr>
                        <a:t>0.0338 ± 0.0111</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Mean_Bouguer_MEAN</a:t>
                      </a:r>
                    </a:p>
                  </a:txBody>
                  <a:tcPr marL="4946" marR="4946" marT="4946" marB="0" anchor="b">
                    <a:lnL>
                      <a:noFill/>
                    </a:lnL>
                    <a:lnR>
                      <a:noFill/>
                    </a:lnR>
                    <a:lnT>
                      <a:noFill/>
                    </a:lnT>
                    <a:lnB>
                      <a:noFill/>
                    </a:lnB>
                  </a:tcPr>
                </a:tc>
                <a:extLst>
                  <a:ext uri="{0D108BD9-81ED-4DB2-BD59-A6C34878D82A}">
                    <a16:rowId xmlns:a16="http://schemas.microsoft.com/office/drawing/2014/main" val="1714767369"/>
                  </a:ext>
                </a:extLst>
              </a:tr>
              <a:tr h="152696">
                <a:tc>
                  <a:txBody>
                    <a:bodyPr/>
                    <a:lstStyle/>
                    <a:p>
                      <a:pPr algn="ctr" fontAlgn="b"/>
                      <a:r>
                        <a:rPr lang="en-US" sz="900" b="0" i="0" u="none" strike="noStrike">
                          <a:solidFill>
                            <a:srgbClr val="000000"/>
                          </a:solidFill>
                          <a:effectLst/>
                          <a:latin typeface="Calibri" panose="020F0502020204030204" pitchFamily="34" charset="0"/>
                        </a:rPr>
                        <a:t>0.0319 ± 0.0048</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Mean_Drain_STD</a:t>
                      </a:r>
                    </a:p>
                  </a:txBody>
                  <a:tcPr marL="4946" marR="4946" marT="4946" marB="0" anchor="b">
                    <a:lnL>
                      <a:noFill/>
                    </a:lnL>
                    <a:lnR>
                      <a:noFill/>
                    </a:lnR>
                    <a:lnT>
                      <a:noFill/>
                    </a:lnT>
                    <a:lnB>
                      <a:noFill/>
                    </a:lnB>
                  </a:tcPr>
                </a:tc>
                <a:extLst>
                  <a:ext uri="{0D108BD9-81ED-4DB2-BD59-A6C34878D82A}">
                    <a16:rowId xmlns:a16="http://schemas.microsoft.com/office/drawing/2014/main" val="3778664857"/>
                  </a:ext>
                </a:extLst>
              </a:tr>
              <a:tr h="152696">
                <a:tc>
                  <a:txBody>
                    <a:bodyPr/>
                    <a:lstStyle/>
                    <a:p>
                      <a:pPr algn="ctr" fontAlgn="b"/>
                      <a:r>
                        <a:rPr lang="en-US" sz="900" b="0" i="0" u="none" strike="noStrike">
                          <a:solidFill>
                            <a:srgbClr val="000000"/>
                          </a:solidFill>
                          <a:effectLst/>
                          <a:latin typeface="Calibri" panose="020F0502020204030204" pitchFamily="34" charset="0"/>
                        </a:rPr>
                        <a:t>0.0281 ± 0.0118</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Mean_Distance_Faults_STD</a:t>
                      </a:r>
                    </a:p>
                  </a:txBody>
                  <a:tcPr marL="4946" marR="4946" marT="4946" marB="0" anchor="b">
                    <a:lnL>
                      <a:noFill/>
                    </a:lnL>
                    <a:lnR>
                      <a:noFill/>
                    </a:lnR>
                    <a:lnT>
                      <a:noFill/>
                    </a:lnT>
                    <a:lnB>
                      <a:noFill/>
                    </a:lnB>
                  </a:tcPr>
                </a:tc>
                <a:extLst>
                  <a:ext uri="{0D108BD9-81ED-4DB2-BD59-A6C34878D82A}">
                    <a16:rowId xmlns:a16="http://schemas.microsoft.com/office/drawing/2014/main" val="1264149163"/>
                  </a:ext>
                </a:extLst>
              </a:tr>
              <a:tr h="152696">
                <a:tc>
                  <a:txBody>
                    <a:bodyPr/>
                    <a:lstStyle/>
                    <a:p>
                      <a:pPr algn="ctr" fontAlgn="b"/>
                      <a:r>
                        <a:rPr lang="en-US" sz="900" b="0" i="0" u="none" strike="noStrike">
                          <a:solidFill>
                            <a:srgbClr val="000000"/>
                          </a:solidFill>
                          <a:effectLst/>
                          <a:latin typeface="Calibri" panose="020F0502020204030204" pitchFamily="34" charset="0"/>
                        </a:rPr>
                        <a:t>0.0254 ± 0.0072</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Drain_SUM</a:t>
                      </a:r>
                    </a:p>
                  </a:txBody>
                  <a:tcPr marL="4946" marR="4946" marT="4946" marB="0" anchor="b">
                    <a:lnL>
                      <a:noFill/>
                    </a:lnL>
                    <a:lnR>
                      <a:noFill/>
                    </a:lnR>
                    <a:lnT>
                      <a:noFill/>
                    </a:lnT>
                    <a:lnB>
                      <a:noFill/>
                    </a:lnB>
                  </a:tcPr>
                </a:tc>
                <a:extLst>
                  <a:ext uri="{0D108BD9-81ED-4DB2-BD59-A6C34878D82A}">
                    <a16:rowId xmlns:a16="http://schemas.microsoft.com/office/drawing/2014/main" val="3448147681"/>
                  </a:ext>
                </a:extLst>
              </a:tr>
              <a:tr h="152696">
                <a:tc>
                  <a:txBody>
                    <a:bodyPr/>
                    <a:lstStyle/>
                    <a:p>
                      <a:pPr algn="ctr" fontAlgn="b"/>
                      <a:r>
                        <a:rPr lang="en-US" sz="900" b="0" i="0" u="none" strike="noStrike">
                          <a:solidFill>
                            <a:srgbClr val="000000"/>
                          </a:solidFill>
                          <a:effectLst/>
                          <a:latin typeface="Calibri" panose="020F0502020204030204" pitchFamily="34" charset="0"/>
                        </a:rPr>
                        <a:t>0.0229 ± 0.0038</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Drain_RANGE</a:t>
                      </a:r>
                    </a:p>
                  </a:txBody>
                  <a:tcPr marL="4946" marR="4946" marT="4946" marB="0" anchor="b">
                    <a:lnL>
                      <a:noFill/>
                    </a:lnL>
                    <a:lnR>
                      <a:noFill/>
                    </a:lnR>
                    <a:lnT>
                      <a:noFill/>
                    </a:lnT>
                    <a:lnB>
                      <a:noFill/>
                    </a:lnB>
                  </a:tcPr>
                </a:tc>
                <a:extLst>
                  <a:ext uri="{0D108BD9-81ED-4DB2-BD59-A6C34878D82A}">
                    <a16:rowId xmlns:a16="http://schemas.microsoft.com/office/drawing/2014/main" val="3349797429"/>
                  </a:ext>
                </a:extLst>
              </a:tr>
              <a:tr h="152696">
                <a:tc>
                  <a:txBody>
                    <a:bodyPr/>
                    <a:lstStyle/>
                    <a:p>
                      <a:pPr algn="ctr" fontAlgn="b"/>
                      <a:r>
                        <a:rPr lang="en-US" sz="900" b="0" i="0" u="none" strike="noStrike">
                          <a:solidFill>
                            <a:srgbClr val="000000"/>
                          </a:solidFill>
                          <a:effectLst/>
                          <a:latin typeface="Calibri" panose="020F0502020204030204" pitchFamily="34" charset="0"/>
                        </a:rPr>
                        <a:t>0.0208 ± 0.0093</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Elevation</a:t>
                      </a:r>
                    </a:p>
                  </a:txBody>
                  <a:tcPr marL="4946" marR="4946" marT="4946" marB="0" anchor="b">
                    <a:lnL>
                      <a:noFill/>
                    </a:lnL>
                    <a:lnR>
                      <a:noFill/>
                    </a:lnR>
                    <a:lnT>
                      <a:noFill/>
                    </a:lnT>
                    <a:lnB>
                      <a:noFill/>
                    </a:lnB>
                  </a:tcPr>
                </a:tc>
                <a:extLst>
                  <a:ext uri="{0D108BD9-81ED-4DB2-BD59-A6C34878D82A}">
                    <a16:rowId xmlns:a16="http://schemas.microsoft.com/office/drawing/2014/main" val="1246427429"/>
                  </a:ext>
                </a:extLst>
              </a:tr>
              <a:tr h="152696">
                <a:tc>
                  <a:txBody>
                    <a:bodyPr/>
                    <a:lstStyle/>
                    <a:p>
                      <a:pPr algn="ctr" fontAlgn="b"/>
                      <a:r>
                        <a:rPr lang="en-US" sz="900" b="0" i="0" u="none" strike="noStrike">
                          <a:solidFill>
                            <a:srgbClr val="000000"/>
                          </a:solidFill>
                          <a:effectLst/>
                          <a:latin typeface="Calibri" panose="020F0502020204030204" pitchFamily="34" charset="0"/>
                        </a:rPr>
                        <a:t>0.0202 ± 0.0064</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Distance_QAFaults_STD</a:t>
                      </a:r>
                    </a:p>
                  </a:txBody>
                  <a:tcPr marL="4946" marR="4946" marT="4946" marB="0" anchor="b">
                    <a:lnL>
                      <a:noFill/>
                    </a:lnL>
                    <a:lnR>
                      <a:noFill/>
                    </a:lnR>
                    <a:lnT>
                      <a:noFill/>
                    </a:lnT>
                    <a:lnB>
                      <a:noFill/>
                    </a:lnB>
                  </a:tcPr>
                </a:tc>
                <a:extLst>
                  <a:ext uri="{0D108BD9-81ED-4DB2-BD59-A6C34878D82A}">
                    <a16:rowId xmlns:a16="http://schemas.microsoft.com/office/drawing/2014/main" val="1476648972"/>
                  </a:ext>
                </a:extLst>
              </a:tr>
              <a:tr h="152696">
                <a:tc>
                  <a:txBody>
                    <a:bodyPr/>
                    <a:lstStyle/>
                    <a:p>
                      <a:pPr algn="ctr" fontAlgn="b"/>
                      <a:r>
                        <a:rPr lang="en-US" sz="900" b="0" i="0" u="none" strike="noStrike">
                          <a:solidFill>
                            <a:srgbClr val="000000"/>
                          </a:solidFill>
                          <a:effectLst/>
                          <a:latin typeface="Calibri" panose="020F0502020204030204" pitchFamily="34" charset="0"/>
                        </a:rPr>
                        <a:t>0.0186 ± 0.0093</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Temperature_STD</a:t>
                      </a:r>
                    </a:p>
                  </a:txBody>
                  <a:tcPr marL="4946" marR="4946" marT="4946" marB="0" anchor="b">
                    <a:lnL>
                      <a:noFill/>
                    </a:lnL>
                    <a:lnR>
                      <a:noFill/>
                    </a:lnR>
                    <a:lnT>
                      <a:noFill/>
                    </a:lnT>
                    <a:lnB>
                      <a:noFill/>
                    </a:lnB>
                  </a:tcPr>
                </a:tc>
                <a:extLst>
                  <a:ext uri="{0D108BD9-81ED-4DB2-BD59-A6C34878D82A}">
                    <a16:rowId xmlns:a16="http://schemas.microsoft.com/office/drawing/2014/main" val="548640766"/>
                  </a:ext>
                </a:extLst>
              </a:tr>
              <a:tr h="152696">
                <a:tc>
                  <a:txBody>
                    <a:bodyPr/>
                    <a:lstStyle/>
                    <a:p>
                      <a:pPr algn="ctr" fontAlgn="b"/>
                      <a:r>
                        <a:rPr lang="en-US" sz="900" b="0" i="0" u="none" strike="noStrike">
                          <a:solidFill>
                            <a:srgbClr val="000000"/>
                          </a:solidFill>
                          <a:effectLst/>
                          <a:latin typeface="Calibri" panose="020F0502020204030204" pitchFamily="34" charset="0"/>
                        </a:rPr>
                        <a:t>0.0168 ± 0.0065</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Fault_MAX</a:t>
                      </a:r>
                    </a:p>
                  </a:txBody>
                  <a:tcPr marL="4946" marR="4946" marT="4946" marB="0" anchor="b">
                    <a:lnL>
                      <a:noFill/>
                    </a:lnL>
                    <a:lnR>
                      <a:noFill/>
                    </a:lnR>
                    <a:lnT>
                      <a:noFill/>
                    </a:lnT>
                    <a:lnB>
                      <a:noFill/>
                    </a:lnB>
                  </a:tcPr>
                </a:tc>
                <a:extLst>
                  <a:ext uri="{0D108BD9-81ED-4DB2-BD59-A6C34878D82A}">
                    <a16:rowId xmlns:a16="http://schemas.microsoft.com/office/drawing/2014/main" val="597739157"/>
                  </a:ext>
                </a:extLst>
              </a:tr>
              <a:tr h="152696">
                <a:tc>
                  <a:txBody>
                    <a:bodyPr/>
                    <a:lstStyle/>
                    <a:p>
                      <a:pPr algn="ctr" fontAlgn="b"/>
                      <a:r>
                        <a:rPr lang="en-US" sz="900" b="0" i="0" u="none" strike="noStrike">
                          <a:solidFill>
                            <a:srgbClr val="000000"/>
                          </a:solidFill>
                          <a:effectLst/>
                          <a:latin typeface="Calibri" panose="020F0502020204030204" pitchFamily="34" charset="0"/>
                        </a:rPr>
                        <a:t>0.0148 ± 0.0044</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Mean_Temperature_STD</a:t>
                      </a:r>
                    </a:p>
                  </a:txBody>
                  <a:tcPr marL="4946" marR="4946" marT="4946" marB="0" anchor="b">
                    <a:lnL>
                      <a:noFill/>
                    </a:lnL>
                    <a:lnR>
                      <a:noFill/>
                    </a:lnR>
                    <a:lnT>
                      <a:noFill/>
                    </a:lnT>
                    <a:lnB>
                      <a:noFill/>
                    </a:lnB>
                  </a:tcPr>
                </a:tc>
                <a:extLst>
                  <a:ext uri="{0D108BD9-81ED-4DB2-BD59-A6C34878D82A}">
                    <a16:rowId xmlns:a16="http://schemas.microsoft.com/office/drawing/2014/main" val="1229218121"/>
                  </a:ext>
                </a:extLst>
              </a:tr>
              <a:tr h="152696">
                <a:tc>
                  <a:txBody>
                    <a:bodyPr/>
                    <a:lstStyle/>
                    <a:p>
                      <a:pPr algn="ctr" fontAlgn="b"/>
                      <a:r>
                        <a:rPr lang="en-US" sz="900" b="0" i="0" u="none" strike="noStrike">
                          <a:solidFill>
                            <a:srgbClr val="000000"/>
                          </a:solidFill>
                          <a:effectLst/>
                          <a:latin typeface="Calibri" panose="020F0502020204030204" pitchFamily="34" charset="0"/>
                        </a:rPr>
                        <a:t>0.0137 ± 0.0086</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Mean_Fault_MEAN</a:t>
                      </a:r>
                    </a:p>
                  </a:txBody>
                  <a:tcPr marL="4946" marR="4946" marT="4946" marB="0" anchor="b">
                    <a:lnL>
                      <a:noFill/>
                    </a:lnL>
                    <a:lnR>
                      <a:noFill/>
                    </a:lnR>
                    <a:lnT>
                      <a:noFill/>
                    </a:lnT>
                    <a:lnB>
                      <a:noFill/>
                    </a:lnB>
                  </a:tcPr>
                </a:tc>
                <a:extLst>
                  <a:ext uri="{0D108BD9-81ED-4DB2-BD59-A6C34878D82A}">
                    <a16:rowId xmlns:a16="http://schemas.microsoft.com/office/drawing/2014/main" val="3121638593"/>
                  </a:ext>
                </a:extLst>
              </a:tr>
              <a:tr h="152696">
                <a:tc>
                  <a:txBody>
                    <a:bodyPr/>
                    <a:lstStyle/>
                    <a:p>
                      <a:pPr algn="ctr" fontAlgn="b"/>
                      <a:r>
                        <a:rPr lang="en-US" sz="900" b="0" i="0" u="none" strike="noStrike">
                          <a:solidFill>
                            <a:srgbClr val="000000"/>
                          </a:solidFill>
                          <a:effectLst/>
                          <a:latin typeface="Calibri" panose="020F0502020204030204" pitchFamily="34" charset="0"/>
                        </a:rPr>
                        <a:t>0.0136 ± 0.0053</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Bouguer_MEAN</a:t>
                      </a:r>
                    </a:p>
                  </a:txBody>
                  <a:tcPr marL="4946" marR="4946" marT="4946" marB="0" anchor="b">
                    <a:lnL>
                      <a:noFill/>
                    </a:lnL>
                    <a:lnR>
                      <a:noFill/>
                    </a:lnR>
                    <a:lnT>
                      <a:noFill/>
                    </a:lnT>
                    <a:lnB>
                      <a:noFill/>
                    </a:lnB>
                  </a:tcPr>
                </a:tc>
                <a:extLst>
                  <a:ext uri="{0D108BD9-81ED-4DB2-BD59-A6C34878D82A}">
                    <a16:rowId xmlns:a16="http://schemas.microsoft.com/office/drawing/2014/main" val="1429139805"/>
                  </a:ext>
                </a:extLst>
              </a:tr>
              <a:tr h="152696">
                <a:tc>
                  <a:txBody>
                    <a:bodyPr/>
                    <a:lstStyle/>
                    <a:p>
                      <a:pPr algn="ctr" fontAlgn="b"/>
                      <a:r>
                        <a:rPr lang="en-US" sz="900" b="0" i="0" u="none" strike="noStrike">
                          <a:solidFill>
                            <a:srgbClr val="000000"/>
                          </a:solidFill>
                          <a:effectLst/>
                          <a:latin typeface="Calibri" panose="020F0502020204030204" pitchFamily="34" charset="0"/>
                        </a:rPr>
                        <a:t>0.0135 ± 0.0065</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Mean_Distance_Faults_MEAN</a:t>
                      </a:r>
                    </a:p>
                  </a:txBody>
                  <a:tcPr marL="4946" marR="4946" marT="4946" marB="0" anchor="b">
                    <a:lnL>
                      <a:noFill/>
                    </a:lnL>
                    <a:lnR>
                      <a:noFill/>
                    </a:lnR>
                    <a:lnT>
                      <a:noFill/>
                    </a:lnT>
                    <a:lnB>
                      <a:noFill/>
                    </a:lnB>
                  </a:tcPr>
                </a:tc>
                <a:extLst>
                  <a:ext uri="{0D108BD9-81ED-4DB2-BD59-A6C34878D82A}">
                    <a16:rowId xmlns:a16="http://schemas.microsoft.com/office/drawing/2014/main" val="3667325637"/>
                  </a:ext>
                </a:extLst>
              </a:tr>
              <a:tr h="152696">
                <a:tc>
                  <a:txBody>
                    <a:bodyPr/>
                    <a:lstStyle/>
                    <a:p>
                      <a:pPr algn="ctr" fontAlgn="b"/>
                      <a:r>
                        <a:rPr lang="en-US" sz="900" b="0" i="0" u="none" strike="noStrike">
                          <a:solidFill>
                            <a:srgbClr val="000000"/>
                          </a:solidFill>
                          <a:effectLst/>
                          <a:latin typeface="Calibri" panose="020F0502020204030204" pitchFamily="34" charset="0"/>
                        </a:rPr>
                        <a:t>0.0131 ± 0.0026</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Fault_RANGE</a:t>
                      </a:r>
                    </a:p>
                  </a:txBody>
                  <a:tcPr marL="4946" marR="4946" marT="4946" marB="0" anchor="b">
                    <a:lnL>
                      <a:noFill/>
                    </a:lnL>
                    <a:lnR>
                      <a:noFill/>
                    </a:lnR>
                    <a:lnT>
                      <a:noFill/>
                    </a:lnT>
                    <a:lnB>
                      <a:noFill/>
                    </a:lnB>
                  </a:tcPr>
                </a:tc>
                <a:extLst>
                  <a:ext uri="{0D108BD9-81ED-4DB2-BD59-A6C34878D82A}">
                    <a16:rowId xmlns:a16="http://schemas.microsoft.com/office/drawing/2014/main" val="987844815"/>
                  </a:ext>
                </a:extLst>
              </a:tr>
              <a:tr h="152696">
                <a:tc>
                  <a:txBody>
                    <a:bodyPr/>
                    <a:lstStyle/>
                    <a:p>
                      <a:pPr algn="ctr" fontAlgn="b"/>
                      <a:r>
                        <a:rPr lang="en-US" sz="900" b="0" i="0" u="none" strike="noStrike">
                          <a:solidFill>
                            <a:srgbClr val="000000"/>
                          </a:solidFill>
                          <a:effectLst/>
                          <a:latin typeface="Calibri" panose="020F0502020204030204" pitchFamily="34" charset="0"/>
                        </a:rPr>
                        <a:t>0.0122 ± 0.0045</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Distance_Faults_MEAN</a:t>
                      </a:r>
                    </a:p>
                  </a:txBody>
                  <a:tcPr marL="4946" marR="4946" marT="4946" marB="0" anchor="b">
                    <a:lnL>
                      <a:noFill/>
                    </a:lnL>
                    <a:lnR>
                      <a:noFill/>
                    </a:lnR>
                    <a:lnT>
                      <a:noFill/>
                    </a:lnT>
                    <a:lnB>
                      <a:noFill/>
                    </a:lnB>
                  </a:tcPr>
                </a:tc>
                <a:extLst>
                  <a:ext uri="{0D108BD9-81ED-4DB2-BD59-A6C34878D82A}">
                    <a16:rowId xmlns:a16="http://schemas.microsoft.com/office/drawing/2014/main" val="2856911463"/>
                  </a:ext>
                </a:extLst>
              </a:tr>
              <a:tr h="152696">
                <a:tc>
                  <a:txBody>
                    <a:bodyPr/>
                    <a:lstStyle/>
                    <a:p>
                      <a:pPr algn="ctr" fontAlgn="b"/>
                      <a:r>
                        <a:rPr lang="en-US" sz="900" b="0" i="0" u="none" strike="noStrike">
                          <a:solidFill>
                            <a:srgbClr val="000000"/>
                          </a:solidFill>
                          <a:effectLst/>
                          <a:latin typeface="Calibri" panose="020F0502020204030204" pitchFamily="34" charset="0"/>
                        </a:rPr>
                        <a:t>0.0122 ± 0.0036</a:t>
                      </a:r>
                    </a:p>
                  </a:txBody>
                  <a:tcPr marL="4946" marR="4946" marT="49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err="1">
                          <a:solidFill>
                            <a:srgbClr val="000000"/>
                          </a:solidFill>
                          <a:effectLst/>
                          <a:latin typeface="Calibri" panose="020F0502020204030204" pitchFamily="34" charset="0"/>
                        </a:rPr>
                        <a:t>Fault_STD</a:t>
                      </a:r>
                      <a:endParaRPr lang="en-US" sz="900" b="0" i="0" u="none" strike="noStrike" dirty="0">
                        <a:solidFill>
                          <a:srgbClr val="000000"/>
                        </a:solidFill>
                        <a:effectLst/>
                        <a:latin typeface="Calibri" panose="020F0502020204030204" pitchFamily="34" charset="0"/>
                      </a:endParaRPr>
                    </a:p>
                  </a:txBody>
                  <a:tcPr marL="4946" marR="4946" marT="4946"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0371927"/>
                  </a:ext>
                </a:extLst>
              </a:tr>
            </a:tbl>
          </a:graphicData>
        </a:graphic>
      </p:graphicFrame>
      <p:pic>
        <p:nvPicPr>
          <p:cNvPr id="6" name="Picture 5">
            <a:extLst>
              <a:ext uri="{FF2B5EF4-FFF2-40B4-BE49-F238E27FC236}">
                <a16:creationId xmlns:a16="http://schemas.microsoft.com/office/drawing/2014/main" id="{A2582708-07D4-4469-A6BA-7F3292AF64A0}"/>
              </a:ext>
            </a:extLst>
          </p:cNvPr>
          <p:cNvPicPr>
            <a:picLocks noChangeAspect="1"/>
          </p:cNvPicPr>
          <p:nvPr/>
        </p:nvPicPr>
        <p:blipFill>
          <a:blip r:embed="rId2"/>
          <a:stretch>
            <a:fillRect/>
          </a:stretch>
        </p:blipFill>
        <p:spPr>
          <a:xfrm>
            <a:off x="1115616" y="4221088"/>
            <a:ext cx="3429000" cy="2085975"/>
          </a:xfrm>
          <a:prstGeom prst="rect">
            <a:avLst/>
          </a:prstGeom>
        </p:spPr>
      </p:pic>
    </p:spTree>
    <p:extLst>
      <p:ext uri="{BB962C8B-B14F-4D97-AF65-F5344CB8AC3E}">
        <p14:creationId xmlns:p14="http://schemas.microsoft.com/office/powerpoint/2010/main" val="482477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Discussion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908720"/>
            <a:ext cx="8928992" cy="5400600"/>
          </a:xfrm>
        </p:spPr>
        <p:txBody>
          <a:bodyPr>
            <a:normAutofit/>
          </a:bodyPr>
          <a:lstStyle/>
          <a:p>
            <a:pPr marL="914400" lvl="1" indent="-457200" algn="just">
              <a:buFont typeface="Arial" panose="020B0604020202020204" pitchFamily="34" charset="0"/>
              <a:buChar char="•"/>
            </a:pPr>
            <a:r>
              <a:rPr lang="en-US" sz="2000" b="1" dirty="0">
                <a:solidFill>
                  <a:schemeClr val="accent1">
                    <a:lumMod val="75000"/>
                  </a:schemeClr>
                </a:solidFill>
              </a:rPr>
              <a:t>Surface heat flow density:</a:t>
            </a:r>
          </a:p>
          <a:p>
            <a:pPr marL="1371600" lvl="2" indent="-457200" algn="just">
              <a:buFont typeface="Arial" panose="020B0604020202020204" pitchFamily="34" charset="0"/>
              <a:buChar char="•"/>
            </a:pPr>
            <a:r>
              <a:rPr lang="en-US" sz="1600" b="1" dirty="0">
                <a:solidFill>
                  <a:schemeClr val="tx1"/>
                </a:solidFill>
              </a:rPr>
              <a:t>Latitude had highest importance score in both importance calculations</a:t>
            </a:r>
          </a:p>
          <a:p>
            <a:pPr marL="1371600" lvl="2" indent="-457200" algn="just">
              <a:buFont typeface="Arial" panose="020B0604020202020204" pitchFamily="34" charset="0"/>
              <a:buChar char="•"/>
            </a:pPr>
            <a:r>
              <a:rPr lang="en-US" sz="1600" b="1" dirty="0">
                <a:solidFill>
                  <a:schemeClr val="tx1"/>
                </a:solidFill>
              </a:rPr>
              <a:t>Neighbors Std of distance to quaternary faults also had great importance</a:t>
            </a:r>
          </a:p>
          <a:p>
            <a:pPr marL="1371600" lvl="2" indent="-457200" algn="just">
              <a:buFont typeface="Arial" panose="020B0604020202020204" pitchFamily="34" charset="0"/>
              <a:buChar char="•"/>
            </a:pPr>
            <a:r>
              <a:rPr lang="en-US" sz="1600" b="1" dirty="0">
                <a:solidFill>
                  <a:schemeClr val="tx1"/>
                </a:solidFill>
              </a:rPr>
              <a:t>The most important features were: </a:t>
            </a:r>
          </a:p>
          <a:p>
            <a:pPr marL="1828800" lvl="3" indent="-457200" algn="just">
              <a:buFont typeface="Arial" panose="020B0604020202020204" pitchFamily="34" charset="0"/>
              <a:buChar char="•"/>
            </a:pPr>
            <a:r>
              <a:rPr lang="en-US" sz="1200" b="1" dirty="0">
                <a:solidFill>
                  <a:schemeClr val="tx1"/>
                </a:solidFill>
              </a:rPr>
              <a:t>latitude</a:t>
            </a:r>
          </a:p>
          <a:p>
            <a:pPr marL="1828800" lvl="3" indent="-457200" algn="just">
              <a:buFont typeface="Arial" panose="020B0604020202020204" pitchFamily="34" charset="0"/>
              <a:buChar char="•"/>
            </a:pPr>
            <a:r>
              <a:rPr lang="en-US" sz="1200" b="1" dirty="0">
                <a:solidFill>
                  <a:schemeClr val="tx1"/>
                </a:solidFill>
              </a:rPr>
              <a:t>distance to quaternary faults</a:t>
            </a:r>
          </a:p>
          <a:p>
            <a:pPr marL="1828800" lvl="3" indent="-457200" algn="just">
              <a:buFont typeface="Arial" panose="020B0604020202020204" pitchFamily="34" charset="0"/>
              <a:buChar char="•"/>
            </a:pPr>
            <a:r>
              <a:rPr lang="en-US" sz="1200" b="1" dirty="0">
                <a:solidFill>
                  <a:schemeClr val="tx1"/>
                </a:solidFill>
              </a:rPr>
              <a:t>distance and density of faults </a:t>
            </a:r>
          </a:p>
          <a:p>
            <a:pPr marL="1828800" lvl="3" indent="-457200" algn="just">
              <a:buFont typeface="Arial" panose="020B0604020202020204" pitchFamily="34" charset="0"/>
              <a:buChar char="•"/>
            </a:pPr>
            <a:r>
              <a:rPr lang="en-US" sz="1200" b="1" dirty="0">
                <a:solidFill>
                  <a:schemeClr val="tx1"/>
                </a:solidFill>
              </a:rPr>
              <a:t>density of drainages</a:t>
            </a:r>
          </a:p>
          <a:p>
            <a:pPr marL="1828800" lvl="3" indent="-457200" algn="just">
              <a:buFont typeface="Arial" panose="020B0604020202020204" pitchFamily="34" charset="0"/>
              <a:buChar char="•"/>
            </a:pPr>
            <a:r>
              <a:rPr lang="en-US" sz="1200" b="1" dirty="0">
                <a:solidFill>
                  <a:schemeClr val="tx1"/>
                </a:solidFill>
              </a:rPr>
              <a:t>soil texture (coarse) </a:t>
            </a:r>
          </a:p>
          <a:p>
            <a:pPr marL="1828800" lvl="3" indent="-457200" algn="just">
              <a:buFont typeface="Arial" panose="020B0604020202020204" pitchFamily="34" charset="0"/>
              <a:buChar char="•"/>
            </a:pPr>
            <a:r>
              <a:rPr lang="en-US" sz="1200" b="1" dirty="0">
                <a:solidFill>
                  <a:schemeClr val="tx1"/>
                </a:solidFill>
              </a:rPr>
              <a:t>soil composition (basic heavy) </a:t>
            </a:r>
          </a:p>
          <a:p>
            <a:pPr marL="1828800" lvl="3" indent="-457200" algn="just">
              <a:buFont typeface="Arial" panose="020B0604020202020204" pitchFamily="34" charset="0"/>
              <a:buChar char="•"/>
            </a:pPr>
            <a:r>
              <a:rPr lang="en-US" sz="1200" b="1" dirty="0">
                <a:solidFill>
                  <a:schemeClr val="tx1"/>
                </a:solidFill>
              </a:rPr>
              <a:t>lithology (Pyrite belt) </a:t>
            </a:r>
          </a:p>
          <a:p>
            <a:pPr marL="1828800" lvl="3" indent="-457200" algn="just">
              <a:buFont typeface="Arial" panose="020B0604020202020204" pitchFamily="34" charset="0"/>
              <a:buChar char="•"/>
            </a:pPr>
            <a:r>
              <a:rPr lang="en-US" sz="1200" b="1" dirty="0">
                <a:solidFill>
                  <a:schemeClr val="tx1"/>
                </a:solidFill>
              </a:rPr>
              <a:t>geochronology systems (Cambrian Ordovician) </a:t>
            </a:r>
          </a:p>
          <a:p>
            <a:pPr marL="1828800" lvl="3" indent="-457200" algn="just">
              <a:buFont typeface="Arial" panose="020B0604020202020204" pitchFamily="34" charset="0"/>
              <a:buChar char="•"/>
            </a:pPr>
            <a:r>
              <a:rPr lang="en-US" sz="1200" b="1" dirty="0">
                <a:solidFill>
                  <a:schemeClr val="tx1"/>
                </a:solidFill>
              </a:rPr>
              <a:t>Bouguer anomaly </a:t>
            </a:r>
          </a:p>
          <a:p>
            <a:pPr marL="1828800" lvl="3" indent="-457200" algn="just">
              <a:buFont typeface="Arial" panose="020B0604020202020204" pitchFamily="34" charset="0"/>
              <a:buChar char="•"/>
            </a:pPr>
            <a:r>
              <a:rPr lang="en-US" sz="1200" b="1" dirty="0">
                <a:solidFill>
                  <a:schemeClr val="tx1"/>
                </a:solidFill>
              </a:rPr>
              <a:t>temperature</a:t>
            </a:r>
          </a:p>
          <a:p>
            <a:pPr lvl="1" algn="just"/>
            <a:endParaRPr lang="en-US" sz="2400" b="1" dirty="0">
              <a:solidFill>
                <a:schemeClr val="accent1">
                  <a:lumMod val="75000"/>
                </a:schemeClr>
              </a:solidFill>
            </a:endParaRPr>
          </a:p>
        </p:txBody>
      </p:sp>
      <p:graphicFrame>
        <p:nvGraphicFramePr>
          <p:cNvPr id="3" name="Table 2">
            <a:extLst>
              <a:ext uri="{FF2B5EF4-FFF2-40B4-BE49-F238E27FC236}">
                <a16:creationId xmlns:a16="http://schemas.microsoft.com/office/drawing/2014/main" id="{37F80EBB-8C7F-4C4F-947B-22F5003F347E}"/>
              </a:ext>
            </a:extLst>
          </p:cNvPr>
          <p:cNvGraphicFramePr>
            <a:graphicFrameLocks noGrp="1"/>
          </p:cNvGraphicFramePr>
          <p:nvPr>
            <p:extLst>
              <p:ext uri="{D42A27DB-BD31-4B8C-83A1-F6EECF244321}">
                <p14:modId xmlns:p14="http://schemas.microsoft.com/office/powerpoint/2010/main" val="1615363622"/>
              </p:ext>
            </p:extLst>
          </p:nvPr>
        </p:nvGraphicFramePr>
        <p:xfrm>
          <a:off x="5292080" y="2348880"/>
          <a:ext cx="2808312" cy="3891296"/>
        </p:xfrm>
        <a:graphic>
          <a:graphicData uri="http://schemas.openxmlformats.org/drawingml/2006/table">
            <a:tbl>
              <a:tblPr/>
              <a:tblGrid>
                <a:gridCol w="747065">
                  <a:extLst>
                    <a:ext uri="{9D8B030D-6E8A-4147-A177-3AD203B41FA5}">
                      <a16:colId xmlns:a16="http://schemas.microsoft.com/office/drawing/2014/main" val="4175383036"/>
                    </a:ext>
                  </a:extLst>
                </a:gridCol>
                <a:gridCol w="2061247">
                  <a:extLst>
                    <a:ext uri="{9D8B030D-6E8A-4147-A177-3AD203B41FA5}">
                      <a16:colId xmlns:a16="http://schemas.microsoft.com/office/drawing/2014/main" val="4106519639"/>
                    </a:ext>
                  </a:extLst>
                </a:gridCol>
              </a:tblGrid>
              <a:tr h="154485">
                <a:tc gridSpan="2">
                  <a:txBody>
                    <a:bodyPr/>
                    <a:lstStyle/>
                    <a:p>
                      <a:pPr algn="ctr" fontAlgn="b"/>
                      <a:r>
                        <a:rPr lang="en-US" sz="1000" b="1" i="0" u="none" strike="noStrike">
                          <a:solidFill>
                            <a:srgbClr val="000000"/>
                          </a:solidFill>
                          <a:effectLst/>
                          <a:latin typeface="Calibri" panose="020F0502020204030204" pitchFamily="34" charset="0"/>
                        </a:rPr>
                        <a:t>Permutation Importance</a:t>
                      </a:r>
                    </a:p>
                  </a:txBody>
                  <a:tcPr marL="4946" marR="4946" marT="4946"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733290879"/>
                  </a:ext>
                </a:extLst>
              </a:tr>
              <a:tr h="169725">
                <a:tc gridSpan="2">
                  <a:txBody>
                    <a:bodyPr/>
                    <a:lstStyle/>
                    <a:p>
                      <a:pPr algn="ctr" fontAlgn="b"/>
                      <a:r>
                        <a:rPr lang="en-US" sz="900" b="1" i="0" u="none" strike="noStrike">
                          <a:solidFill>
                            <a:srgbClr val="000000"/>
                          </a:solidFill>
                          <a:effectLst/>
                          <a:latin typeface="Calibri" panose="020F0502020204030204" pitchFamily="34" charset="0"/>
                        </a:rPr>
                        <a:t>Random Forests 5x5 km Heat Flow Density</a:t>
                      </a:r>
                    </a:p>
                  </a:txBody>
                  <a:tcPr marL="4946" marR="4946" marT="4946"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endParaRPr lang="en-US"/>
                    </a:p>
                  </a:txBody>
                  <a:tcPr/>
                </a:tc>
                <a:extLst>
                  <a:ext uri="{0D108BD9-81ED-4DB2-BD59-A6C34878D82A}">
                    <a16:rowId xmlns:a16="http://schemas.microsoft.com/office/drawing/2014/main" val="647094271"/>
                  </a:ext>
                </a:extLst>
              </a:tr>
              <a:tr h="169725">
                <a:tc>
                  <a:txBody>
                    <a:bodyPr/>
                    <a:lstStyle/>
                    <a:p>
                      <a:pPr algn="ctr" fontAlgn="b"/>
                      <a:r>
                        <a:rPr lang="en-US" sz="900" b="1" i="0" u="none" strike="noStrike">
                          <a:solidFill>
                            <a:srgbClr val="000000"/>
                          </a:solidFill>
                          <a:effectLst/>
                          <a:latin typeface="Calibri" panose="020F0502020204030204" pitchFamily="34" charset="0"/>
                        </a:rPr>
                        <a:t>Weight</a:t>
                      </a:r>
                    </a:p>
                  </a:txBody>
                  <a:tcPr marL="4946" marR="4946" marT="4946" marB="0" anchor="b">
                    <a:lnL>
                      <a:noFill/>
                    </a:lnL>
                    <a:lnR>
                      <a:noFill/>
                    </a:lnR>
                    <a:lnT>
                      <a:noFill/>
                    </a:lnT>
                    <a:lnB>
                      <a:noFill/>
                    </a:lnB>
                  </a:tcPr>
                </a:tc>
                <a:tc>
                  <a:txBody>
                    <a:bodyPr/>
                    <a:lstStyle/>
                    <a:p>
                      <a:pPr algn="ctr" fontAlgn="b"/>
                      <a:r>
                        <a:rPr lang="en-US" sz="900" b="1" i="0" u="none" strike="noStrike">
                          <a:solidFill>
                            <a:srgbClr val="000000"/>
                          </a:solidFill>
                          <a:effectLst/>
                          <a:latin typeface="Calibri" panose="020F0502020204030204" pitchFamily="34" charset="0"/>
                        </a:rPr>
                        <a:t>Feature</a:t>
                      </a:r>
                    </a:p>
                  </a:txBody>
                  <a:tcPr marL="4946" marR="4946" marT="4946" marB="0" anchor="b">
                    <a:lnL>
                      <a:noFill/>
                    </a:lnL>
                    <a:lnR>
                      <a:noFill/>
                    </a:lnR>
                    <a:lnT>
                      <a:noFill/>
                    </a:lnT>
                    <a:lnB>
                      <a:noFill/>
                    </a:lnB>
                  </a:tcPr>
                </a:tc>
                <a:extLst>
                  <a:ext uri="{0D108BD9-81ED-4DB2-BD59-A6C34878D82A}">
                    <a16:rowId xmlns:a16="http://schemas.microsoft.com/office/drawing/2014/main" val="747576557"/>
                  </a:ext>
                </a:extLst>
              </a:tr>
              <a:tr h="169725">
                <a:tc>
                  <a:txBody>
                    <a:bodyPr/>
                    <a:lstStyle/>
                    <a:p>
                      <a:pPr algn="ctr" fontAlgn="b"/>
                      <a:r>
                        <a:rPr lang="en-US" sz="900" b="0" i="0" u="none" strike="noStrike">
                          <a:solidFill>
                            <a:srgbClr val="000000"/>
                          </a:solidFill>
                          <a:effectLst/>
                          <a:latin typeface="Calibri" panose="020F0502020204030204" pitchFamily="34" charset="0"/>
                        </a:rPr>
                        <a:t>0.0977 ± 0.0205</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point_Y</a:t>
                      </a:r>
                    </a:p>
                  </a:txBody>
                  <a:tcPr marL="4946" marR="4946" marT="4946" marB="0" anchor="b">
                    <a:lnL>
                      <a:noFill/>
                    </a:lnL>
                    <a:lnR>
                      <a:noFill/>
                    </a:lnR>
                    <a:lnT>
                      <a:noFill/>
                    </a:lnT>
                    <a:lnB>
                      <a:noFill/>
                    </a:lnB>
                  </a:tcPr>
                </a:tc>
                <a:extLst>
                  <a:ext uri="{0D108BD9-81ED-4DB2-BD59-A6C34878D82A}">
                    <a16:rowId xmlns:a16="http://schemas.microsoft.com/office/drawing/2014/main" val="4281440526"/>
                  </a:ext>
                </a:extLst>
              </a:tr>
              <a:tr h="169725">
                <a:tc>
                  <a:txBody>
                    <a:bodyPr/>
                    <a:lstStyle/>
                    <a:p>
                      <a:pPr algn="ctr" fontAlgn="b"/>
                      <a:r>
                        <a:rPr lang="en-US" sz="900" b="0" i="0" u="none" strike="noStrike">
                          <a:solidFill>
                            <a:srgbClr val="000000"/>
                          </a:solidFill>
                          <a:effectLst/>
                          <a:latin typeface="Calibri" panose="020F0502020204030204" pitchFamily="34" charset="0"/>
                        </a:rPr>
                        <a:t>0.0429 ± 0.0107</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Mean_Distance_QAFaults_STD</a:t>
                      </a:r>
                    </a:p>
                  </a:txBody>
                  <a:tcPr marL="4946" marR="4946" marT="4946" marB="0" anchor="b">
                    <a:lnL>
                      <a:noFill/>
                    </a:lnL>
                    <a:lnR>
                      <a:noFill/>
                    </a:lnR>
                    <a:lnT>
                      <a:noFill/>
                    </a:lnT>
                    <a:lnB>
                      <a:noFill/>
                    </a:lnB>
                  </a:tcPr>
                </a:tc>
                <a:extLst>
                  <a:ext uri="{0D108BD9-81ED-4DB2-BD59-A6C34878D82A}">
                    <a16:rowId xmlns:a16="http://schemas.microsoft.com/office/drawing/2014/main" val="1060046709"/>
                  </a:ext>
                </a:extLst>
              </a:tr>
              <a:tr h="169725">
                <a:tc>
                  <a:txBody>
                    <a:bodyPr/>
                    <a:lstStyle/>
                    <a:p>
                      <a:pPr algn="ctr" fontAlgn="b"/>
                      <a:r>
                        <a:rPr lang="en-US" sz="900" b="0" i="0" u="none" strike="noStrike">
                          <a:solidFill>
                            <a:srgbClr val="000000"/>
                          </a:solidFill>
                          <a:effectLst/>
                          <a:latin typeface="Calibri" panose="020F0502020204030204" pitchFamily="34" charset="0"/>
                        </a:rPr>
                        <a:t>0.0393 ± 0.0130</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OBJECTID</a:t>
                      </a:r>
                    </a:p>
                  </a:txBody>
                  <a:tcPr marL="4946" marR="4946" marT="4946" marB="0" anchor="b">
                    <a:lnL>
                      <a:noFill/>
                    </a:lnL>
                    <a:lnR>
                      <a:noFill/>
                    </a:lnR>
                    <a:lnT>
                      <a:noFill/>
                    </a:lnT>
                    <a:lnB>
                      <a:noFill/>
                    </a:lnB>
                  </a:tcPr>
                </a:tc>
                <a:extLst>
                  <a:ext uri="{0D108BD9-81ED-4DB2-BD59-A6C34878D82A}">
                    <a16:rowId xmlns:a16="http://schemas.microsoft.com/office/drawing/2014/main" val="3157125436"/>
                  </a:ext>
                </a:extLst>
              </a:tr>
              <a:tr h="169725">
                <a:tc>
                  <a:txBody>
                    <a:bodyPr/>
                    <a:lstStyle/>
                    <a:p>
                      <a:pPr algn="ctr" fontAlgn="b"/>
                      <a:r>
                        <a:rPr lang="en-US" sz="900" b="0" i="0" u="none" strike="noStrike">
                          <a:solidFill>
                            <a:srgbClr val="000000"/>
                          </a:solidFill>
                          <a:effectLst/>
                          <a:latin typeface="Calibri" panose="020F0502020204030204" pitchFamily="34" charset="0"/>
                        </a:rPr>
                        <a:t>0.0320 ± 0.0045</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Drain_SUM</a:t>
                      </a:r>
                    </a:p>
                  </a:txBody>
                  <a:tcPr marL="4946" marR="4946" marT="4946" marB="0" anchor="b">
                    <a:lnL>
                      <a:noFill/>
                    </a:lnL>
                    <a:lnR>
                      <a:noFill/>
                    </a:lnR>
                    <a:lnT>
                      <a:noFill/>
                    </a:lnT>
                    <a:lnB>
                      <a:noFill/>
                    </a:lnB>
                  </a:tcPr>
                </a:tc>
                <a:extLst>
                  <a:ext uri="{0D108BD9-81ED-4DB2-BD59-A6C34878D82A}">
                    <a16:rowId xmlns:a16="http://schemas.microsoft.com/office/drawing/2014/main" val="3418107017"/>
                  </a:ext>
                </a:extLst>
              </a:tr>
              <a:tr h="169725">
                <a:tc>
                  <a:txBody>
                    <a:bodyPr/>
                    <a:lstStyle/>
                    <a:p>
                      <a:pPr algn="ctr" fontAlgn="b"/>
                      <a:r>
                        <a:rPr lang="en-US" sz="900" b="0" i="0" u="none" strike="noStrike">
                          <a:solidFill>
                            <a:srgbClr val="000000"/>
                          </a:solidFill>
                          <a:effectLst/>
                          <a:latin typeface="Calibri" panose="020F0502020204030204" pitchFamily="34" charset="0"/>
                        </a:rPr>
                        <a:t>0.0302 ± 0.0083</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Texture_3</a:t>
                      </a:r>
                    </a:p>
                  </a:txBody>
                  <a:tcPr marL="4946" marR="4946" marT="4946" marB="0" anchor="b">
                    <a:lnL>
                      <a:noFill/>
                    </a:lnL>
                    <a:lnR>
                      <a:noFill/>
                    </a:lnR>
                    <a:lnT>
                      <a:noFill/>
                    </a:lnT>
                    <a:lnB>
                      <a:noFill/>
                    </a:lnB>
                  </a:tcPr>
                </a:tc>
                <a:extLst>
                  <a:ext uri="{0D108BD9-81ED-4DB2-BD59-A6C34878D82A}">
                    <a16:rowId xmlns:a16="http://schemas.microsoft.com/office/drawing/2014/main" val="2290074813"/>
                  </a:ext>
                </a:extLst>
              </a:tr>
              <a:tr h="169725">
                <a:tc>
                  <a:txBody>
                    <a:bodyPr/>
                    <a:lstStyle/>
                    <a:p>
                      <a:pPr algn="ctr" fontAlgn="b"/>
                      <a:r>
                        <a:rPr lang="en-US" sz="900" b="0" i="0" u="none" strike="noStrike">
                          <a:solidFill>
                            <a:srgbClr val="000000"/>
                          </a:solidFill>
                          <a:effectLst/>
                          <a:latin typeface="Calibri" panose="020F0502020204030204" pitchFamily="34" charset="0"/>
                        </a:rPr>
                        <a:t>0.0292 ± 0.0085</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Distance_QAFaults_STD</a:t>
                      </a:r>
                    </a:p>
                  </a:txBody>
                  <a:tcPr marL="4946" marR="4946" marT="4946" marB="0" anchor="b">
                    <a:lnL>
                      <a:noFill/>
                    </a:lnL>
                    <a:lnR>
                      <a:noFill/>
                    </a:lnR>
                    <a:lnT>
                      <a:noFill/>
                    </a:lnT>
                    <a:lnB>
                      <a:noFill/>
                    </a:lnB>
                  </a:tcPr>
                </a:tc>
                <a:extLst>
                  <a:ext uri="{0D108BD9-81ED-4DB2-BD59-A6C34878D82A}">
                    <a16:rowId xmlns:a16="http://schemas.microsoft.com/office/drawing/2014/main" val="4271645463"/>
                  </a:ext>
                </a:extLst>
              </a:tr>
              <a:tr h="169725">
                <a:tc>
                  <a:txBody>
                    <a:bodyPr/>
                    <a:lstStyle/>
                    <a:p>
                      <a:pPr algn="ctr" fontAlgn="b"/>
                      <a:r>
                        <a:rPr lang="en-US" sz="900" b="0" i="0" u="none" strike="noStrike">
                          <a:solidFill>
                            <a:srgbClr val="000000"/>
                          </a:solidFill>
                          <a:effectLst/>
                          <a:latin typeface="Calibri" panose="020F0502020204030204" pitchFamily="34" charset="0"/>
                        </a:rPr>
                        <a:t>0.0270 ± 0.0044</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Mean_Distance_Faults_STD</a:t>
                      </a:r>
                    </a:p>
                  </a:txBody>
                  <a:tcPr marL="4946" marR="4946" marT="4946" marB="0" anchor="b">
                    <a:lnL>
                      <a:noFill/>
                    </a:lnL>
                    <a:lnR>
                      <a:noFill/>
                    </a:lnR>
                    <a:lnT>
                      <a:noFill/>
                    </a:lnT>
                    <a:lnB>
                      <a:noFill/>
                    </a:lnB>
                  </a:tcPr>
                </a:tc>
                <a:extLst>
                  <a:ext uri="{0D108BD9-81ED-4DB2-BD59-A6C34878D82A}">
                    <a16:rowId xmlns:a16="http://schemas.microsoft.com/office/drawing/2014/main" val="2399132082"/>
                  </a:ext>
                </a:extLst>
              </a:tr>
              <a:tr h="169725">
                <a:tc>
                  <a:txBody>
                    <a:bodyPr/>
                    <a:lstStyle/>
                    <a:p>
                      <a:pPr algn="ctr" fontAlgn="b"/>
                      <a:r>
                        <a:rPr lang="en-US" sz="900" b="0" i="0" u="none" strike="noStrike">
                          <a:solidFill>
                            <a:srgbClr val="000000"/>
                          </a:solidFill>
                          <a:effectLst/>
                          <a:latin typeface="Calibri" panose="020F0502020204030204" pitchFamily="34" charset="0"/>
                        </a:rPr>
                        <a:t>0.0215 ± 0.0039</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Drain_RANGE</a:t>
                      </a:r>
                    </a:p>
                  </a:txBody>
                  <a:tcPr marL="4946" marR="4946" marT="4946" marB="0" anchor="b">
                    <a:lnL>
                      <a:noFill/>
                    </a:lnL>
                    <a:lnR>
                      <a:noFill/>
                    </a:lnR>
                    <a:lnT>
                      <a:noFill/>
                    </a:lnT>
                    <a:lnB>
                      <a:noFill/>
                    </a:lnB>
                  </a:tcPr>
                </a:tc>
                <a:extLst>
                  <a:ext uri="{0D108BD9-81ED-4DB2-BD59-A6C34878D82A}">
                    <a16:rowId xmlns:a16="http://schemas.microsoft.com/office/drawing/2014/main" val="2966226511"/>
                  </a:ext>
                </a:extLst>
              </a:tr>
              <a:tr h="169725">
                <a:tc>
                  <a:txBody>
                    <a:bodyPr/>
                    <a:lstStyle/>
                    <a:p>
                      <a:pPr algn="ctr" fontAlgn="b"/>
                      <a:r>
                        <a:rPr lang="en-US" sz="900" b="0" i="0" u="none" strike="noStrike">
                          <a:solidFill>
                            <a:srgbClr val="000000"/>
                          </a:solidFill>
                          <a:effectLst/>
                          <a:latin typeface="Calibri" panose="020F0502020204030204" pitchFamily="34" charset="0"/>
                        </a:rPr>
                        <a:t>0.0209 ± 0.0065</a:t>
                      </a:r>
                    </a:p>
                  </a:txBody>
                  <a:tcPr marL="4946" marR="4946" marT="4946" marB="0" anchor="b">
                    <a:lnL>
                      <a:noFill/>
                    </a:lnL>
                    <a:lnR>
                      <a:noFill/>
                    </a:lnR>
                    <a:lnT>
                      <a:noFill/>
                    </a:lnT>
                    <a:lnB>
                      <a:noFill/>
                    </a:lnB>
                  </a:tcPr>
                </a:tc>
                <a:tc>
                  <a:txBody>
                    <a:bodyPr/>
                    <a:lstStyle/>
                    <a:p>
                      <a:pPr algn="ctr" fontAlgn="b"/>
                      <a:r>
                        <a:rPr lang="pt-BR" sz="900" b="0" i="0" u="none" strike="noStrike">
                          <a:solidFill>
                            <a:srgbClr val="000000"/>
                          </a:solidFill>
                          <a:effectLst/>
                          <a:latin typeface="Calibri" panose="020F0502020204030204" pitchFamily="34" charset="0"/>
                        </a:rPr>
                        <a:t>MAX_ONEHOT_Descricao1_Faixa_Piritosa</a:t>
                      </a:r>
                    </a:p>
                  </a:txBody>
                  <a:tcPr marL="4946" marR="4946" marT="4946" marB="0" anchor="b">
                    <a:lnL>
                      <a:noFill/>
                    </a:lnL>
                    <a:lnR>
                      <a:noFill/>
                    </a:lnR>
                    <a:lnT>
                      <a:noFill/>
                    </a:lnT>
                    <a:lnB>
                      <a:noFill/>
                    </a:lnB>
                  </a:tcPr>
                </a:tc>
                <a:extLst>
                  <a:ext uri="{0D108BD9-81ED-4DB2-BD59-A6C34878D82A}">
                    <a16:rowId xmlns:a16="http://schemas.microsoft.com/office/drawing/2014/main" val="1756654769"/>
                  </a:ext>
                </a:extLst>
              </a:tr>
              <a:tr h="169725">
                <a:tc>
                  <a:txBody>
                    <a:bodyPr/>
                    <a:lstStyle/>
                    <a:p>
                      <a:pPr algn="ctr" fontAlgn="b"/>
                      <a:r>
                        <a:rPr lang="en-US" sz="900" b="0" i="0" u="none" strike="noStrike">
                          <a:solidFill>
                            <a:srgbClr val="000000"/>
                          </a:solidFill>
                          <a:effectLst/>
                          <a:latin typeface="Calibri" panose="020F0502020204030204" pitchFamily="34" charset="0"/>
                        </a:rPr>
                        <a:t>0.0178 ± 0.0069</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Fault_MIN</a:t>
                      </a:r>
                    </a:p>
                  </a:txBody>
                  <a:tcPr marL="4946" marR="4946" marT="4946" marB="0" anchor="b">
                    <a:lnL>
                      <a:noFill/>
                    </a:lnL>
                    <a:lnR>
                      <a:noFill/>
                    </a:lnR>
                    <a:lnT>
                      <a:noFill/>
                    </a:lnT>
                    <a:lnB>
                      <a:noFill/>
                    </a:lnB>
                  </a:tcPr>
                </a:tc>
                <a:extLst>
                  <a:ext uri="{0D108BD9-81ED-4DB2-BD59-A6C34878D82A}">
                    <a16:rowId xmlns:a16="http://schemas.microsoft.com/office/drawing/2014/main" val="226394245"/>
                  </a:ext>
                </a:extLst>
              </a:tr>
              <a:tr h="169725">
                <a:tc>
                  <a:txBody>
                    <a:bodyPr/>
                    <a:lstStyle/>
                    <a:p>
                      <a:pPr algn="ctr" fontAlgn="b"/>
                      <a:r>
                        <a:rPr lang="en-US" sz="900" b="0" i="0" u="none" strike="noStrike">
                          <a:solidFill>
                            <a:srgbClr val="000000"/>
                          </a:solidFill>
                          <a:effectLst/>
                          <a:latin typeface="Calibri" panose="020F0502020204030204" pitchFamily="34" charset="0"/>
                        </a:rPr>
                        <a:t>0.0168 ± 0.0027</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Drain_MIN</a:t>
                      </a:r>
                    </a:p>
                  </a:txBody>
                  <a:tcPr marL="4946" marR="4946" marT="4946" marB="0" anchor="b">
                    <a:lnL>
                      <a:noFill/>
                    </a:lnL>
                    <a:lnR>
                      <a:noFill/>
                    </a:lnR>
                    <a:lnT>
                      <a:noFill/>
                    </a:lnT>
                    <a:lnB>
                      <a:noFill/>
                    </a:lnB>
                  </a:tcPr>
                </a:tc>
                <a:extLst>
                  <a:ext uri="{0D108BD9-81ED-4DB2-BD59-A6C34878D82A}">
                    <a16:rowId xmlns:a16="http://schemas.microsoft.com/office/drawing/2014/main" val="3094457443"/>
                  </a:ext>
                </a:extLst>
              </a:tr>
              <a:tr h="169725">
                <a:tc>
                  <a:txBody>
                    <a:bodyPr/>
                    <a:lstStyle/>
                    <a:p>
                      <a:pPr algn="ctr" fontAlgn="b"/>
                      <a:r>
                        <a:rPr lang="en-US" sz="900" b="0" i="0" u="none" strike="noStrike">
                          <a:solidFill>
                            <a:srgbClr val="000000"/>
                          </a:solidFill>
                          <a:effectLst/>
                          <a:latin typeface="Calibri" panose="020F0502020204030204" pitchFamily="34" charset="0"/>
                        </a:rPr>
                        <a:t>0.0167 ± 0.0060</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Mean_Bouguer_MEAN</a:t>
                      </a:r>
                    </a:p>
                  </a:txBody>
                  <a:tcPr marL="4946" marR="4946" marT="4946" marB="0" anchor="b">
                    <a:lnL>
                      <a:noFill/>
                    </a:lnL>
                    <a:lnR>
                      <a:noFill/>
                    </a:lnR>
                    <a:lnT>
                      <a:noFill/>
                    </a:lnT>
                    <a:lnB>
                      <a:noFill/>
                    </a:lnB>
                  </a:tcPr>
                </a:tc>
                <a:extLst>
                  <a:ext uri="{0D108BD9-81ED-4DB2-BD59-A6C34878D82A}">
                    <a16:rowId xmlns:a16="http://schemas.microsoft.com/office/drawing/2014/main" val="3919644150"/>
                  </a:ext>
                </a:extLst>
              </a:tr>
              <a:tr h="169725">
                <a:tc>
                  <a:txBody>
                    <a:bodyPr/>
                    <a:lstStyle/>
                    <a:p>
                      <a:pPr algn="ctr" fontAlgn="b"/>
                      <a:r>
                        <a:rPr lang="en-US" sz="900" b="0" i="0" u="none" strike="noStrike">
                          <a:solidFill>
                            <a:srgbClr val="000000"/>
                          </a:solidFill>
                          <a:effectLst/>
                          <a:latin typeface="Calibri" panose="020F0502020204030204" pitchFamily="34" charset="0"/>
                        </a:rPr>
                        <a:t>0.0133 ± 0.0048</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Mean_Distance_Faults_MEAN</a:t>
                      </a:r>
                    </a:p>
                  </a:txBody>
                  <a:tcPr marL="4946" marR="4946" marT="4946" marB="0" anchor="b">
                    <a:lnL>
                      <a:noFill/>
                    </a:lnL>
                    <a:lnR>
                      <a:noFill/>
                    </a:lnR>
                    <a:lnT>
                      <a:noFill/>
                    </a:lnT>
                    <a:lnB>
                      <a:noFill/>
                    </a:lnB>
                  </a:tcPr>
                </a:tc>
                <a:extLst>
                  <a:ext uri="{0D108BD9-81ED-4DB2-BD59-A6C34878D82A}">
                    <a16:rowId xmlns:a16="http://schemas.microsoft.com/office/drawing/2014/main" val="3060249094"/>
                  </a:ext>
                </a:extLst>
              </a:tr>
              <a:tr h="169725">
                <a:tc>
                  <a:txBody>
                    <a:bodyPr/>
                    <a:lstStyle/>
                    <a:p>
                      <a:pPr algn="ctr" fontAlgn="b"/>
                      <a:r>
                        <a:rPr lang="en-US" sz="900" b="0" i="0" u="none" strike="noStrike">
                          <a:solidFill>
                            <a:srgbClr val="000000"/>
                          </a:solidFill>
                          <a:effectLst/>
                          <a:latin typeface="Calibri" panose="020F0502020204030204" pitchFamily="34" charset="0"/>
                        </a:rPr>
                        <a:t>0.0119 ± 0.0020</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Fault_MAX</a:t>
                      </a:r>
                    </a:p>
                  </a:txBody>
                  <a:tcPr marL="4946" marR="4946" marT="4946" marB="0" anchor="b">
                    <a:lnL>
                      <a:noFill/>
                    </a:lnL>
                    <a:lnR>
                      <a:noFill/>
                    </a:lnR>
                    <a:lnT>
                      <a:noFill/>
                    </a:lnT>
                    <a:lnB>
                      <a:noFill/>
                    </a:lnB>
                  </a:tcPr>
                </a:tc>
                <a:extLst>
                  <a:ext uri="{0D108BD9-81ED-4DB2-BD59-A6C34878D82A}">
                    <a16:rowId xmlns:a16="http://schemas.microsoft.com/office/drawing/2014/main" val="3934293257"/>
                  </a:ext>
                </a:extLst>
              </a:tr>
              <a:tr h="169725">
                <a:tc>
                  <a:txBody>
                    <a:bodyPr/>
                    <a:lstStyle/>
                    <a:p>
                      <a:pPr algn="ctr" fontAlgn="b"/>
                      <a:r>
                        <a:rPr lang="en-US" sz="900" b="0" i="0" u="none" strike="noStrike">
                          <a:solidFill>
                            <a:srgbClr val="000000"/>
                          </a:solidFill>
                          <a:effectLst/>
                          <a:latin typeface="Calibri" panose="020F0502020204030204" pitchFamily="34" charset="0"/>
                        </a:rPr>
                        <a:t>0.0118 ± 0.0026</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Mean_Distance_QAFaults_MEAN</a:t>
                      </a:r>
                    </a:p>
                  </a:txBody>
                  <a:tcPr marL="4946" marR="4946" marT="4946" marB="0" anchor="b">
                    <a:lnL>
                      <a:noFill/>
                    </a:lnL>
                    <a:lnR>
                      <a:noFill/>
                    </a:lnR>
                    <a:lnT>
                      <a:noFill/>
                    </a:lnT>
                    <a:lnB>
                      <a:noFill/>
                    </a:lnB>
                  </a:tcPr>
                </a:tc>
                <a:extLst>
                  <a:ext uri="{0D108BD9-81ED-4DB2-BD59-A6C34878D82A}">
                    <a16:rowId xmlns:a16="http://schemas.microsoft.com/office/drawing/2014/main" val="522937163"/>
                  </a:ext>
                </a:extLst>
              </a:tr>
              <a:tr h="169725">
                <a:tc>
                  <a:txBody>
                    <a:bodyPr/>
                    <a:lstStyle/>
                    <a:p>
                      <a:pPr algn="ctr" fontAlgn="b"/>
                      <a:r>
                        <a:rPr lang="en-US" sz="900" b="0" i="0" u="none" strike="noStrike">
                          <a:solidFill>
                            <a:srgbClr val="000000"/>
                          </a:solidFill>
                          <a:effectLst/>
                          <a:latin typeface="Calibri" panose="020F0502020204030204" pitchFamily="34" charset="0"/>
                        </a:rPr>
                        <a:t>0.0118 ± 0.0034</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Mean_Drain_STD</a:t>
                      </a:r>
                    </a:p>
                  </a:txBody>
                  <a:tcPr marL="4946" marR="4946" marT="4946" marB="0" anchor="b">
                    <a:lnL>
                      <a:noFill/>
                    </a:lnL>
                    <a:lnR>
                      <a:noFill/>
                    </a:lnR>
                    <a:lnT>
                      <a:noFill/>
                    </a:lnT>
                    <a:lnB>
                      <a:noFill/>
                    </a:lnB>
                  </a:tcPr>
                </a:tc>
                <a:extLst>
                  <a:ext uri="{0D108BD9-81ED-4DB2-BD59-A6C34878D82A}">
                    <a16:rowId xmlns:a16="http://schemas.microsoft.com/office/drawing/2014/main" val="887294632"/>
                  </a:ext>
                </a:extLst>
              </a:tr>
              <a:tr h="169725">
                <a:tc>
                  <a:txBody>
                    <a:bodyPr/>
                    <a:lstStyle/>
                    <a:p>
                      <a:pPr algn="ctr" fontAlgn="b"/>
                      <a:r>
                        <a:rPr lang="en-US" sz="900" b="0" i="0" u="none" strike="noStrike">
                          <a:solidFill>
                            <a:srgbClr val="000000"/>
                          </a:solidFill>
                          <a:effectLst/>
                          <a:latin typeface="Calibri" panose="020F0502020204030204" pitchFamily="34" charset="0"/>
                        </a:rPr>
                        <a:t>0.0116 ± 0.0037</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Temperature_SUM</a:t>
                      </a:r>
                    </a:p>
                  </a:txBody>
                  <a:tcPr marL="4946" marR="4946" marT="4946" marB="0" anchor="b">
                    <a:lnL>
                      <a:noFill/>
                    </a:lnL>
                    <a:lnR>
                      <a:noFill/>
                    </a:lnR>
                    <a:lnT>
                      <a:noFill/>
                    </a:lnT>
                    <a:lnB>
                      <a:noFill/>
                    </a:lnB>
                  </a:tcPr>
                </a:tc>
                <a:extLst>
                  <a:ext uri="{0D108BD9-81ED-4DB2-BD59-A6C34878D82A}">
                    <a16:rowId xmlns:a16="http://schemas.microsoft.com/office/drawing/2014/main" val="2217577125"/>
                  </a:ext>
                </a:extLst>
              </a:tr>
              <a:tr h="169725">
                <a:tc>
                  <a:txBody>
                    <a:bodyPr/>
                    <a:lstStyle/>
                    <a:p>
                      <a:pPr algn="ctr" fontAlgn="b"/>
                      <a:r>
                        <a:rPr lang="en-US" sz="900" b="0" i="0" u="none" strike="noStrike">
                          <a:solidFill>
                            <a:srgbClr val="000000"/>
                          </a:solidFill>
                          <a:effectLst/>
                          <a:latin typeface="Calibri" panose="020F0502020204030204" pitchFamily="34" charset="0"/>
                        </a:rPr>
                        <a:t>0.0115 ± 0.0036</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Soil_Basic_heavy</a:t>
                      </a:r>
                    </a:p>
                  </a:txBody>
                  <a:tcPr marL="4946" marR="4946" marT="4946" marB="0" anchor="b">
                    <a:lnL>
                      <a:noFill/>
                    </a:lnL>
                    <a:lnR>
                      <a:noFill/>
                    </a:lnR>
                    <a:lnT>
                      <a:noFill/>
                    </a:lnT>
                    <a:lnB>
                      <a:noFill/>
                    </a:lnB>
                  </a:tcPr>
                </a:tc>
                <a:extLst>
                  <a:ext uri="{0D108BD9-81ED-4DB2-BD59-A6C34878D82A}">
                    <a16:rowId xmlns:a16="http://schemas.microsoft.com/office/drawing/2014/main" val="3807661180"/>
                  </a:ext>
                </a:extLst>
              </a:tr>
              <a:tr h="169725">
                <a:tc>
                  <a:txBody>
                    <a:bodyPr/>
                    <a:lstStyle/>
                    <a:p>
                      <a:pPr algn="ctr" fontAlgn="b"/>
                      <a:r>
                        <a:rPr lang="en-US" sz="900" b="0" i="0" u="none" strike="noStrike">
                          <a:solidFill>
                            <a:srgbClr val="000000"/>
                          </a:solidFill>
                          <a:effectLst/>
                          <a:latin typeface="Calibri" panose="020F0502020204030204" pitchFamily="34" charset="0"/>
                        </a:rPr>
                        <a:t>0.0112 ± 0.0036</a:t>
                      </a:r>
                    </a:p>
                  </a:txBody>
                  <a:tcPr marL="4946" marR="4946" marT="4946" marB="0"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Drain_MAX</a:t>
                      </a:r>
                    </a:p>
                  </a:txBody>
                  <a:tcPr marL="4946" marR="4946" marT="4946" marB="0" anchor="b">
                    <a:lnL>
                      <a:noFill/>
                    </a:lnL>
                    <a:lnR>
                      <a:noFill/>
                    </a:lnR>
                    <a:lnT>
                      <a:noFill/>
                    </a:lnT>
                    <a:lnB>
                      <a:noFill/>
                    </a:lnB>
                  </a:tcPr>
                </a:tc>
                <a:extLst>
                  <a:ext uri="{0D108BD9-81ED-4DB2-BD59-A6C34878D82A}">
                    <a16:rowId xmlns:a16="http://schemas.microsoft.com/office/drawing/2014/main" val="2343673326"/>
                  </a:ext>
                </a:extLst>
              </a:tr>
              <a:tr h="169725">
                <a:tc>
                  <a:txBody>
                    <a:bodyPr/>
                    <a:lstStyle/>
                    <a:p>
                      <a:pPr algn="ctr" fontAlgn="b"/>
                      <a:r>
                        <a:rPr lang="en-US" sz="900" b="0" i="0" u="none" strike="noStrike">
                          <a:solidFill>
                            <a:srgbClr val="000000"/>
                          </a:solidFill>
                          <a:effectLst/>
                          <a:latin typeface="Calibri" panose="020F0502020204030204" pitchFamily="34" charset="0"/>
                        </a:rPr>
                        <a:t>0.0110 ± 0.0045</a:t>
                      </a:r>
                    </a:p>
                  </a:txBody>
                  <a:tcPr marL="4946" marR="4946" marT="4946"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900" b="0" i="0" u="none" strike="noStrike" dirty="0" err="1">
                          <a:solidFill>
                            <a:srgbClr val="000000"/>
                          </a:solidFill>
                          <a:effectLst/>
                          <a:latin typeface="Calibri" panose="020F0502020204030204" pitchFamily="34" charset="0"/>
                        </a:rPr>
                        <a:t>ONEHOT_Sistema_C_mbrico</a:t>
                      </a:r>
                      <a:r>
                        <a:rPr lang="en-US" sz="900" b="0" i="0" u="none" strike="noStrike" dirty="0">
                          <a:solidFill>
                            <a:srgbClr val="000000"/>
                          </a:solidFill>
                          <a:effectLst/>
                          <a:latin typeface="Calibri" panose="020F0502020204030204" pitchFamily="34" charset="0"/>
                        </a:rPr>
                        <a:t>_</a:t>
                      </a:r>
                    </a:p>
                  </a:txBody>
                  <a:tcPr marL="4946" marR="4946" marT="4946"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3842021"/>
                  </a:ext>
                </a:extLst>
              </a:tr>
            </a:tbl>
          </a:graphicData>
        </a:graphic>
      </p:graphicFrame>
      <p:pic>
        <p:nvPicPr>
          <p:cNvPr id="5" name="Picture 4">
            <a:extLst>
              <a:ext uri="{FF2B5EF4-FFF2-40B4-BE49-F238E27FC236}">
                <a16:creationId xmlns:a16="http://schemas.microsoft.com/office/drawing/2014/main" id="{346698CA-1753-43D5-A664-C678383801D8}"/>
              </a:ext>
            </a:extLst>
          </p:cNvPr>
          <p:cNvPicPr>
            <a:picLocks noChangeAspect="1"/>
          </p:cNvPicPr>
          <p:nvPr/>
        </p:nvPicPr>
        <p:blipFill>
          <a:blip r:embed="rId2"/>
          <a:stretch>
            <a:fillRect/>
          </a:stretch>
        </p:blipFill>
        <p:spPr>
          <a:xfrm>
            <a:off x="1115616" y="4437112"/>
            <a:ext cx="3867150" cy="2085975"/>
          </a:xfrm>
          <a:prstGeom prst="rect">
            <a:avLst/>
          </a:prstGeom>
        </p:spPr>
      </p:pic>
    </p:spTree>
    <p:extLst>
      <p:ext uri="{BB962C8B-B14F-4D97-AF65-F5344CB8AC3E}">
        <p14:creationId xmlns:p14="http://schemas.microsoft.com/office/powerpoint/2010/main" val="557103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Discussion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sz="2000" b="1" dirty="0">
                <a:solidFill>
                  <a:schemeClr val="accent1">
                    <a:lumMod val="75000"/>
                  </a:schemeClr>
                </a:solidFill>
              </a:rPr>
              <a:t>Geological, hydrogeological and geophysical parameters were the most important features</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Surface heat flow density is more influenced by surface properties than geothermal gradient. Soil texture and composition, and lithology (distinct thermal conductivities) are related parameters</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The presence of high values of heat flow density in the south of Portugal and in the Pyrite-belt could be one of the factors that contributed to the great importance given to latitude</a:t>
            </a:r>
          </a:p>
        </p:txBody>
      </p:sp>
    </p:spTree>
    <p:extLst>
      <p:ext uri="{BB962C8B-B14F-4D97-AF65-F5344CB8AC3E}">
        <p14:creationId xmlns:p14="http://schemas.microsoft.com/office/powerpoint/2010/main" val="22381179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Discussion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sz="2000" b="1" dirty="0">
                <a:solidFill>
                  <a:schemeClr val="accent1">
                    <a:lumMod val="75000"/>
                  </a:schemeClr>
                </a:solidFill>
              </a:rPr>
              <a:t>Geothermal gradient is more related to subsurface parameters</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However, they could be linked to the presence of faults, especially recent (quaternary) faults, high density of drainages and lower Earth’s crust thickness (Bouguer anomaly) </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In the prediction maps, the influence given to quaternary faults can be seen by higher values close to where there are fault traces</a:t>
            </a:r>
          </a:p>
        </p:txBody>
      </p:sp>
    </p:spTree>
    <p:extLst>
      <p:ext uri="{BB962C8B-B14F-4D97-AF65-F5344CB8AC3E}">
        <p14:creationId xmlns:p14="http://schemas.microsoft.com/office/powerpoint/2010/main" val="1396187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Discussion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800100" lvl="1" indent="-342900" algn="just">
              <a:buFont typeface="Arial" panose="020B0604020202020204" pitchFamily="34" charset="0"/>
              <a:buChar char="•"/>
            </a:pPr>
            <a:r>
              <a:rPr lang="en-US" sz="2400" b="1" dirty="0">
                <a:solidFill>
                  <a:schemeClr val="accent1">
                    <a:lumMod val="75000"/>
                  </a:schemeClr>
                </a:solidFill>
              </a:rPr>
              <a:t>Limitations and future work:</a:t>
            </a:r>
          </a:p>
          <a:p>
            <a:pPr marL="800100" lvl="1" indent="-342900" algn="just">
              <a:buFont typeface="Arial" panose="020B0604020202020204" pitchFamily="34" charset="0"/>
              <a:buChar char="•"/>
            </a:pPr>
            <a:endParaRPr lang="en-US" b="1" dirty="0">
              <a:solidFill>
                <a:schemeClr val="accent1">
                  <a:lumMod val="75000"/>
                </a:schemeClr>
              </a:solidFill>
            </a:endParaRPr>
          </a:p>
          <a:p>
            <a:pPr marL="1257300" lvl="2" indent="-342900" algn="just">
              <a:buFont typeface="Arial" panose="020B0604020202020204" pitchFamily="34" charset="0"/>
              <a:buChar char="•"/>
            </a:pPr>
            <a:r>
              <a:rPr lang="en-US" sz="1800" b="1" dirty="0">
                <a:solidFill>
                  <a:schemeClr val="tx1"/>
                </a:solidFill>
              </a:rPr>
              <a:t>Only CV, No extra dataset for validation</a:t>
            </a:r>
          </a:p>
          <a:p>
            <a:pPr marL="1257300" lvl="2" indent="-342900" algn="just">
              <a:buFont typeface="Arial" panose="020B0604020202020204" pitchFamily="34" charset="0"/>
              <a:buChar char="•"/>
            </a:pPr>
            <a:r>
              <a:rPr lang="en-US" sz="1800" b="1" dirty="0">
                <a:solidFill>
                  <a:schemeClr val="tx1"/>
                </a:solidFill>
              </a:rPr>
              <a:t>Errors associated with estimations and measurements </a:t>
            </a:r>
          </a:p>
          <a:p>
            <a:pPr marL="1257300" lvl="2" indent="-342900" algn="just">
              <a:buFont typeface="Arial" panose="020B0604020202020204" pitchFamily="34" charset="0"/>
              <a:buChar char="•"/>
            </a:pPr>
            <a:r>
              <a:rPr lang="en-US" sz="1800" b="1" dirty="0">
                <a:solidFill>
                  <a:schemeClr val="tx1"/>
                </a:solidFill>
              </a:rPr>
              <a:t>More errors where there are no training data </a:t>
            </a:r>
          </a:p>
          <a:p>
            <a:pPr marL="1257300" lvl="2" indent="-342900" algn="just">
              <a:buFont typeface="Arial" panose="020B0604020202020204" pitchFamily="34" charset="0"/>
              <a:buChar char="•"/>
            </a:pPr>
            <a:endParaRPr lang="en-US" sz="1800" b="1" dirty="0">
              <a:solidFill>
                <a:schemeClr val="tx1"/>
              </a:solidFill>
            </a:endParaRPr>
          </a:p>
          <a:p>
            <a:pPr marL="1257300" lvl="2" indent="-342900" algn="just">
              <a:buFont typeface="Arial" panose="020B0604020202020204" pitchFamily="34" charset="0"/>
              <a:buChar char="•"/>
            </a:pPr>
            <a:r>
              <a:rPr lang="en-US" sz="1800" b="1" dirty="0">
                <a:solidFill>
                  <a:schemeClr val="tx1"/>
                </a:solidFill>
              </a:rPr>
              <a:t>Improving the accuracy of the models is likely to be achieved with:</a:t>
            </a:r>
          </a:p>
          <a:p>
            <a:pPr marL="1714500" lvl="3" indent="-342900" algn="just">
              <a:buFont typeface="Arial" panose="020B0604020202020204" pitchFamily="34" charset="0"/>
              <a:buChar char="•"/>
            </a:pPr>
            <a:r>
              <a:rPr lang="en-US" sz="1600" b="1" dirty="0">
                <a:solidFill>
                  <a:schemeClr val="tx1"/>
                </a:solidFill>
              </a:rPr>
              <a:t>More and better spatially distributed training data </a:t>
            </a:r>
          </a:p>
          <a:p>
            <a:pPr marL="1714500" lvl="3" indent="-342900" algn="just">
              <a:buFont typeface="Arial" panose="020B0604020202020204" pitchFamily="34" charset="0"/>
              <a:buChar char="•"/>
            </a:pPr>
            <a:r>
              <a:rPr lang="en-US" sz="1600" b="1" dirty="0">
                <a:solidFill>
                  <a:schemeClr val="tx1"/>
                </a:solidFill>
              </a:rPr>
              <a:t>Fitting into the model other important features related to geothermal parameters:</a:t>
            </a:r>
          </a:p>
          <a:p>
            <a:pPr marL="2171700" lvl="4" indent="-342900" algn="just">
              <a:buFont typeface="Arial" panose="020B0604020202020204" pitchFamily="34" charset="0"/>
              <a:buChar char="•"/>
            </a:pPr>
            <a:r>
              <a:rPr lang="en-US" sz="1600" b="1" dirty="0">
                <a:solidFill>
                  <a:schemeClr val="tx1"/>
                </a:solidFill>
              </a:rPr>
              <a:t>Physical and chemical parameters of the ground</a:t>
            </a:r>
          </a:p>
          <a:p>
            <a:pPr marL="2171700" lvl="4" indent="-342900" algn="just">
              <a:buFont typeface="Arial" panose="020B0604020202020204" pitchFamily="34" charset="0"/>
              <a:buChar char="•"/>
            </a:pPr>
            <a:r>
              <a:rPr lang="en-US" sz="1600" b="1" dirty="0">
                <a:solidFill>
                  <a:schemeClr val="tx1"/>
                </a:solidFill>
              </a:rPr>
              <a:t>Remote sensing images such as thermal infra red, radar and multispectral images</a:t>
            </a:r>
          </a:p>
          <a:p>
            <a:pPr marL="1714500" lvl="3" indent="-342900" algn="just">
              <a:buFont typeface="Arial" panose="020B0604020202020204" pitchFamily="34" charset="0"/>
              <a:buChar char="•"/>
            </a:pPr>
            <a:r>
              <a:rPr lang="en-US" sz="1600" b="1" dirty="0">
                <a:solidFill>
                  <a:schemeClr val="tx1"/>
                </a:solidFill>
              </a:rPr>
              <a:t>Test other ML models (DNN, CNN)</a:t>
            </a:r>
          </a:p>
          <a:p>
            <a:pPr marL="1714500" lvl="3" indent="-342900" algn="just">
              <a:buFont typeface="Arial" panose="020B0604020202020204" pitchFamily="34" charset="0"/>
              <a:buChar char="•"/>
            </a:pPr>
            <a:r>
              <a:rPr lang="en-US" sz="1600" b="1" dirty="0">
                <a:solidFill>
                  <a:schemeClr val="tx1"/>
                </a:solidFill>
              </a:rPr>
              <a:t>Comparisons with geo statistics</a:t>
            </a:r>
          </a:p>
          <a:p>
            <a:pPr marL="2171700" lvl="4" indent="-342900" algn="just">
              <a:buFont typeface="Arial" panose="020B0604020202020204" pitchFamily="34" charset="0"/>
              <a:buChar char="•"/>
            </a:pPr>
            <a:r>
              <a:rPr lang="en-US" sz="1600" b="1" dirty="0">
                <a:solidFill>
                  <a:schemeClr val="tx1"/>
                </a:solidFill>
              </a:rPr>
              <a:t>However, it is not able to be used for modeling </a:t>
            </a:r>
          </a:p>
          <a:p>
            <a:pPr lvl="1" algn="just"/>
            <a:endParaRPr lang="en-US" sz="2000" b="1" dirty="0">
              <a:solidFill>
                <a:schemeClr val="accent1">
                  <a:lumMod val="75000"/>
                </a:schemeClr>
              </a:solidFill>
            </a:endParaRPr>
          </a:p>
        </p:txBody>
      </p:sp>
    </p:spTree>
    <p:extLst>
      <p:ext uri="{BB962C8B-B14F-4D97-AF65-F5344CB8AC3E}">
        <p14:creationId xmlns:p14="http://schemas.microsoft.com/office/powerpoint/2010/main" val="28584630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Conclusion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sz="2000" b="1" dirty="0">
                <a:solidFill>
                  <a:schemeClr val="accent1">
                    <a:lumMod val="75000"/>
                  </a:schemeClr>
                </a:solidFill>
              </a:rPr>
              <a:t>Two ensemble machine learning algorithms to predict crucial thermal parameters of the surface and subsurface of Mainland Portugal</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Prediction maps were able to target regions with higher geothermal potential and can be applied to aid geothermal exploration surveys</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Important features were identified and confirmed the relevance of geological, hydrogeological and geophysical data, especially distance to quaternary faults</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Comparing RF and XGB revealed slightly better results overall with RF</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Comparing the grids revealed better achievements with lower spatial resolution (5x5 km) </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endParaRPr lang="en-US" sz="2400" b="1" dirty="0">
              <a:solidFill>
                <a:schemeClr val="accent1">
                  <a:lumMod val="75000"/>
                </a:schemeClr>
              </a:solidFill>
            </a:endParaRPr>
          </a:p>
          <a:p>
            <a:pPr lvl="1" algn="just"/>
            <a:endParaRPr lang="en-US" sz="2400" b="1" dirty="0">
              <a:solidFill>
                <a:schemeClr val="accent1">
                  <a:lumMod val="75000"/>
                </a:schemeClr>
              </a:solidFill>
            </a:endParaRPr>
          </a:p>
        </p:txBody>
      </p:sp>
    </p:spTree>
    <p:extLst>
      <p:ext uri="{BB962C8B-B14F-4D97-AF65-F5344CB8AC3E}">
        <p14:creationId xmlns:p14="http://schemas.microsoft.com/office/powerpoint/2010/main" val="31806791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Bibliographic References</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980728"/>
            <a:ext cx="8928992" cy="5112568"/>
          </a:xfrm>
        </p:spPr>
        <p:txBody>
          <a:bodyPr>
            <a:normAutofit fontScale="25000" lnSpcReduction="20000"/>
          </a:bodyPr>
          <a:lstStyle/>
          <a:p>
            <a:pPr marL="914400" lvl="1" indent="-457200" algn="just">
              <a:buFont typeface="Arial" panose="020B0604020202020204" pitchFamily="34" charset="0"/>
              <a:buChar char="•"/>
            </a:pPr>
            <a:endParaRPr lang="en-US" sz="2000" b="1" dirty="0">
              <a:solidFill>
                <a:schemeClr val="tx1"/>
              </a:solidFill>
            </a:endParaRPr>
          </a:p>
          <a:p>
            <a:pPr marL="914400" lvl="1" indent="-457200" algn="just">
              <a:buFont typeface="Arial" panose="020B0604020202020204" pitchFamily="34" charset="0"/>
              <a:buChar char="•"/>
            </a:pPr>
            <a:r>
              <a:rPr lang="en-US" sz="3600" b="1" dirty="0">
                <a:solidFill>
                  <a:schemeClr val="tx1"/>
                </a:solidFill>
              </a:rPr>
              <a:t>Ammann, M. W., Walker, A. M., Stackhouse, S., </a:t>
            </a:r>
            <a:r>
              <a:rPr lang="en-US" sz="3600" b="1" dirty="0" err="1">
                <a:solidFill>
                  <a:schemeClr val="tx1"/>
                </a:solidFill>
              </a:rPr>
              <a:t>Wookey</a:t>
            </a:r>
            <a:r>
              <a:rPr lang="en-US" sz="3600" b="1" dirty="0">
                <a:solidFill>
                  <a:schemeClr val="tx1"/>
                </a:solidFill>
              </a:rPr>
              <a:t>, J., Forte, A. M., </a:t>
            </a:r>
            <a:r>
              <a:rPr lang="en-US" sz="3600" b="1" dirty="0" err="1">
                <a:solidFill>
                  <a:schemeClr val="tx1"/>
                </a:solidFill>
              </a:rPr>
              <a:t>Brodholt</a:t>
            </a:r>
            <a:r>
              <a:rPr lang="en-US" sz="3600" b="1" dirty="0">
                <a:solidFill>
                  <a:schemeClr val="tx1"/>
                </a:solidFill>
              </a:rPr>
              <a:t>, J. P., &amp; Dobson, D. P. (2014). Variation of thermal conductivity and heat flux at the Earth’s core mantle boundary. Earth and Planetary Science Letters, 390, 175–185. https://doi.org/10.1016/j.epsl.2014.01.009</a:t>
            </a:r>
          </a:p>
          <a:p>
            <a:pPr marL="914400" lvl="1" indent="-457200" algn="just">
              <a:buFont typeface="Arial" panose="020B0604020202020204" pitchFamily="34" charset="0"/>
              <a:buChar char="•"/>
            </a:pPr>
            <a:r>
              <a:rPr lang="en-US" sz="3600" b="1" dirty="0" err="1">
                <a:solidFill>
                  <a:schemeClr val="tx1"/>
                </a:solidFill>
              </a:rPr>
              <a:t>Arola</a:t>
            </a:r>
            <a:r>
              <a:rPr lang="en-US" sz="3600" b="1" dirty="0">
                <a:solidFill>
                  <a:schemeClr val="tx1"/>
                </a:solidFill>
              </a:rPr>
              <a:t>, T., Korhonen, K., </a:t>
            </a:r>
            <a:r>
              <a:rPr lang="en-US" sz="3600" b="1" dirty="0" err="1">
                <a:solidFill>
                  <a:schemeClr val="tx1"/>
                </a:solidFill>
              </a:rPr>
              <a:t>Martinkauppi</a:t>
            </a:r>
            <a:r>
              <a:rPr lang="en-US" sz="3600" b="1" dirty="0">
                <a:solidFill>
                  <a:schemeClr val="tx1"/>
                </a:solidFill>
              </a:rPr>
              <a:t>, A., </a:t>
            </a:r>
            <a:r>
              <a:rPr lang="en-US" sz="3600" b="1" dirty="0" err="1">
                <a:solidFill>
                  <a:schemeClr val="tx1"/>
                </a:solidFill>
              </a:rPr>
              <a:t>Leppäharju</a:t>
            </a:r>
            <a:r>
              <a:rPr lang="en-US" sz="3600" b="1" dirty="0">
                <a:solidFill>
                  <a:schemeClr val="tx1"/>
                </a:solidFill>
              </a:rPr>
              <a:t>, N., Hakala, P., </a:t>
            </a:r>
            <a:r>
              <a:rPr lang="en-US" sz="3600" b="1" dirty="0" err="1">
                <a:solidFill>
                  <a:schemeClr val="tx1"/>
                </a:solidFill>
              </a:rPr>
              <a:t>Ahonen</a:t>
            </a:r>
            <a:r>
              <a:rPr lang="en-US" sz="3600" b="1" dirty="0">
                <a:solidFill>
                  <a:schemeClr val="tx1"/>
                </a:solidFill>
              </a:rPr>
              <a:t>, L., &amp; </a:t>
            </a:r>
            <a:r>
              <a:rPr lang="en-US" sz="3600" b="1" dirty="0" err="1">
                <a:solidFill>
                  <a:schemeClr val="tx1"/>
                </a:solidFill>
              </a:rPr>
              <a:t>Pashkovskii</a:t>
            </a:r>
            <a:r>
              <a:rPr lang="en-US" sz="3600" b="1" dirty="0">
                <a:solidFill>
                  <a:schemeClr val="tx1"/>
                </a:solidFill>
              </a:rPr>
              <a:t>, M. (2019). Creating shallow geothermal potential maps for Finland using finite element simulations and machine learning. European Geothermal Congress 2019, June, 6.</a:t>
            </a:r>
          </a:p>
          <a:p>
            <a:pPr marL="914400" lvl="1" indent="-457200" algn="just">
              <a:buFont typeface="Arial" panose="020B0604020202020204" pitchFamily="34" charset="0"/>
              <a:buChar char="•"/>
            </a:pPr>
            <a:r>
              <a:rPr lang="en-US" sz="3600" b="1" dirty="0" err="1">
                <a:solidFill>
                  <a:schemeClr val="tx1"/>
                </a:solidFill>
              </a:rPr>
              <a:t>Assouline</a:t>
            </a:r>
            <a:r>
              <a:rPr lang="en-US" sz="3600" b="1" dirty="0">
                <a:solidFill>
                  <a:schemeClr val="tx1"/>
                </a:solidFill>
              </a:rPr>
              <a:t>, D., </a:t>
            </a:r>
            <a:r>
              <a:rPr lang="en-US" sz="3600" b="1" dirty="0" err="1">
                <a:solidFill>
                  <a:schemeClr val="tx1"/>
                </a:solidFill>
              </a:rPr>
              <a:t>Mohajeri</a:t>
            </a:r>
            <a:r>
              <a:rPr lang="en-US" sz="3600" b="1" dirty="0">
                <a:solidFill>
                  <a:schemeClr val="tx1"/>
                </a:solidFill>
              </a:rPr>
              <a:t>, N., Gudmundsson, A., &amp; </a:t>
            </a:r>
            <a:r>
              <a:rPr lang="en-US" sz="3600" b="1" dirty="0" err="1">
                <a:solidFill>
                  <a:schemeClr val="tx1"/>
                </a:solidFill>
              </a:rPr>
              <a:t>Scartezzini</a:t>
            </a:r>
            <a:r>
              <a:rPr lang="en-US" sz="3600" b="1" dirty="0">
                <a:solidFill>
                  <a:schemeClr val="tx1"/>
                </a:solidFill>
              </a:rPr>
              <a:t>, J. L. (2019). A machine learning approach for mapping the very shallow theoretical geothermal potential. Geothermal Energy, 7(1). https://doi.org/10.1186/s40517-019-0135-6</a:t>
            </a:r>
          </a:p>
          <a:p>
            <a:pPr marL="914400" lvl="1" indent="-457200" algn="just">
              <a:buFont typeface="Arial" panose="020B0604020202020204" pitchFamily="34" charset="0"/>
              <a:buChar char="•"/>
            </a:pPr>
            <a:r>
              <a:rPr lang="en-US" sz="3600" b="1" dirty="0" err="1">
                <a:solidFill>
                  <a:schemeClr val="tx1"/>
                </a:solidFill>
              </a:rPr>
              <a:t>Badino</a:t>
            </a:r>
            <a:r>
              <a:rPr lang="en-US" sz="3600" b="1" dirty="0">
                <a:solidFill>
                  <a:schemeClr val="tx1"/>
                </a:solidFill>
              </a:rPr>
              <a:t>, G. (2005). Underground drainage systems and geothermal flux. Acta </a:t>
            </a:r>
            <a:r>
              <a:rPr lang="en-US" sz="3600" b="1" dirty="0" err="1">
                <a:solidFill>
                  <a:schemeClr val="tx1"/>
                </a:solidFill>
              </a:rPr>
              <a:t>Carsologica</a:t>
            </a:r>
            <a:r>
              <a:rPr lang="en-US" sz="3600" b="1" dirty="0">
                <a:solidFill>
                  <a:schemeClr val="tx1"/>
                </a:solidFill>
              </a:rPr>
              <a:t>, 34(2), 277–316. https://doi.org/10.3986/ac.v34i2.261</a:t>
            </a:r>
          </a:p>
          <a:p>
            <a:pPr marL="914400" lvl="1" indent="-457200" algn="just">
              <a:buFont typeface="Arial" panose="020B0604020202020204" pitchFamily="34" charset="0"/>
              <a:buChar char="•"/>
            </a:pPr>
            <a:r>
              <a:rPr lang="en-US" sz="3600" b="1" dirty="0" err="1">
                <a:solidFill>
                  <a:schemeClr val="tx1"/>
                </a:solidFill>
              </a:rPr>
              <a:t>Barbier</a:t>
            </a:r>
            <a:r>
              <a:rPr lang="en-US" sz="3600" b="1" dirty="0">
                <a:solidFill>
                  <a:schemeClr val="tx1"/>
                </a:solidFill>
              </a:rPr>
              <a:t>, E. (2002). Geothermal energy technology and current status: An overview. Renewable and Sustainable Energy Reviews, 6(1–2), 3–65. https://doi.org/10.1016/S1364-0321(02)00002-3</a:t>
            </a:r>
          </a:p>
          <a:p>
            <a:pPr marL="914400" lvl="1" indent="-457200" algn="just">
              <a:buFont typeface="Arial" panose="020B0604020202020204" pitchFamily="34" charset="0"/>
              <a:buChar char="•"/>
            </a:pPr>
            <a:r>
              <a:rPr lang="en-US" sz="3600" b="1" dirty="0" err="1">
                <a:solidFill>
                  <a:schemeClr val="tx1"/>
                </a:solidFill>
              </a:rPr>
              <a:t>Bignall</a:t>
            </a:r>
            <a:r>
              <a:rPr lang="en-US" sz="3600" b="1" dirty="0">
                <a:solidFill>
                  <a:schemeClr val="tx1"/>
                </a:solidFill>
              </a:rPr>
              <a:t>, G., </a:t>
            </a:r>
            <a:r>
              <a:rPr lang="en-US" sz="3600" b="1" dirty="0" err="1">
                <a:solidFill>
                  <a:schemeClr val="tx1"/>
                </a:solidFill>
              </a:rPr>
              <a:t>Milicich</a:t>
            </a:r>
            <a:r>
              <a:rPr lang="en-US" sz="3600" b="1" dirty="0">
                <a:solidFill>
                  <a:schemeClr val="tx1"/>
                </a:solidFill>
              </a:rPr>
              <a:t>, S., Ramirez, E., Rosenberg, M., Kilgour, G., &amp; Rae, A. (2010). Geology of the Wairakei-Tauhara Geothermal System, New Zealand. Proceedings World Geothermal Congress, November 2019, 25–29.</a:t>
            </a:r>
          </a:p>
          <a:p>
            <a:pPr marL="914400" lvl="1" indent="-457200" algn="just">
              <a:buFont typeface="Arial" panose="020B0604020202020204" pitchFamily="34" charset="0"/>
              <a:buChar char="•"/>
            </a:pPr>
            <a:r>
              <a:rPr lang="en-US" sz="3600" b="1" dirty="0" err="1">
                <a:solidFill>
                  <a:schemeClr val="tx1"/>
                </a:solidFill>
              </a:rPr>
              <a:t>Booysen</a:t>
            </a:r>
            <a:r>
              <a:rPr lang="en-US" sz="3600" b="1" dirty="0">
                <a:solidFill>
                  <a:schemeClr val="tx1"/>
                </a:solidFill>
              </a:rPr>
              <a:t>, R., </a:t>
            </a:r>
            <a:r>
              <a:rPr lang="en-US" sz="3600" b="1" dirty="0" err="1">
                <a:solidFill>
                  <a:schemeClr val="tx1"/>
                </a:solidFill>
              </a:rPr>
              <a:t>Gloaguen</a:t>
            </a:r>
            <a:r>
              <a:rPr lang="en-US" sz="3600" b="1" dirty="0">
                <a:solidFill>
                  <a:schemeClr val="tx1"/>
                </a:solidFill>
              </a:rPr>
              <a:t>, R., Lorenz, S., Zimmermann, R., &amp; Nex, P. A. M. (2021). Geological Remote Sensing. In Encyclopedia of Geology (2nd ed.). Elsevier Inc. https://doi.org/10.1016/b978-0-12-409548-9.12127-x</a:t>
            </a:r>
          </a:p>
          <a:p>
            <a:pPr marL="914400" lvl="1" indent="-457200" algn="just">
              <a:buFont typeface="Arial" panose="020B0604020202020204" pitchFamily="34" charset="0"/>
              <a:buChar char="•"/>
            </a:pPr>
            <a:r>
              <a:rPr lang="en-US" sz="3600" b="1" dirty="0">
                <a:solidFill>
                  <a:schemeClr val="tx1"/>
                </a:solidFill>
              </a:rPr>
              <a:t>L. </a:t>
            </a:r>
            <a:r>
              <a:rPr lang="en-US" sz="3600" b="1" dirty="0" err="1">
                <a:solidFill>
                  <a:schemeClr val="tx1"/>
                </a:solidFill>
              </a:rPr>
              <a:t>Breiman</a:t>
            </a:r>
            <a:r>
              <a:rPr lang="en-US" sz="3600" b="1" dirty="0">
                <a:solidFill>
                  <a:schemeClr val="tx1"/>
                </a:solidFill>
              </a:rPr>
              <a:t>, "Random forests", Mach. Learn., vol. 45, no.1, pp. 5-32, Oct. 2001. doi:10.1023/A:1010933404324</a:t>
            </a:r>
          </a:p>
          <a:p>
            <a:pPr marL="914400" lvl="1" indent="-457200" algn="just">
              <a:buFont typeface="Arial" panose="020B0604020202020204" pitchFamily="34" charset="0"/>
              <a:buChar char="•"/>
            </a:pPr>
            <a:r>
              <a:rPr lang="en-US" sz="3600" b="1" dirty="0">
                <a:solidFill>
                  <a:schemeClr val="tx1"/>
                </a:solidFill>
              </a:rPr>
              <a:t>Chamorro, C. R., García-Cuesta, J. L., </a:t>
            </a:r>
            <a:r>
              <a:rPr lang="en-US" sz="3600" b="1" dirty="0" err="1">
                <a:solidFill>
                  <a:schemeClr val="tx1"/>
                </a:solidFill>
              </a:rPr>
              <a:t>Mondéjar</a:t>
            </a:r>
            <a:r>
              <a:rPr lang="en-US" sz="3600" b="1" dirty="0">
                <a:solidFill>
                  <a:schemeClr val="tx1"/>
                </a:solidFill>
              </a:rPr>
              <a:t>, M. E., &amp; Linares, M. M. (2014). An estimation of the enhanced geothermal systems potential for the Iberian Peninsula. Renewable Energy, 66, 1–14. https://doi.org/10.1016/j.renene.2013.11.065</a:t>
            </a:r>
          </a:p>
          <a:p>
            <a:pPr marL="914400" lvl="1" indent="-457200" algn="just">
              <a:buFont typeface="Arial" panose="020B0604020202020204" pitchFamily="34" charset="0"/>
              <a:buChar char="•"/>
            </a:pPr>
            <a:r>
              <a:rPr lang="en-US" sz="3600" b="1" dirty="0" err="1">
                <a:solidFill>
                  <a:schemeClr val="tx1"/>
                </a:solidFill>
              </a:rPr>
              <a:t>Corniello</a:t>
            </a:r>
            <a:r>
              <a:rPr lang="en-US" sz="3600" b="1" dirty="0">
                <a:solidFill>
                  <a:schemeClr val="tx1"/>
                </a:solidFill>
              </a:rPr>
              <a:t> A., D. D. (2012). Hydrogeology key role in a geothermal exploration in southern Italy. January. http://www.researchgate.net/publication/255486060_Hydrogeology_key_role_in_a_geothermal_exploration_in_southern_Italy</a:t>
            </a:r>
          </a:p>
          <a:p>
            <a:pPr marL="914400" lvl="1" indent="-457200" algn="just">
              <a:buFont typeface="Arial" panose="020B0604020202020204" pitchFamily="34" charset="0"/>
              <a:buChar char="•"/>
            </a:pPr>
            <a:r>
              <a:rPr lang="en-US" sz="3600" b="1" dirty="0">
                <a:solidFill>
                  <a:schemeClr val="tx1"/>
                </a:solidFill>
              </a:rPr>
              <a:t>Coro, G., &amp; </a:t>
            </a:r>
            <a:r>
              <a:rPr lang="en-US" sz="3600" b="1" dirty="0" err="1">
                <a:solidFill>
                  <a:schemeClr val="tx1"/>
                </a:solidFill>
              </a:rPr>
              <a:t>Trumpy</a:t>
            </a:r>
            <a:r>
              <a:rPr lang="en-US" sz="3600" b="1" dirty="0">
                <a:solidFill>
                  <a:schemeClr val="tx1"/>
                </a:solidFill>
              </a:rPr>
              <a:t>, E. (2020). Predicting geographical suitability of geothermal power plants. Journal of Cleaner Production, 267, 121874. https://doi.org/10.1016/j.jclepro.2020.121874</a:t>
            </a:r>
          </a:p>
          <a:p>
            <a:pPr marL="914400" lvl="1" indent="-457200" algn="just">
              <a:buFont typeface="Arial" panose="020B0604020202020204" pitchFamily="34" charset="0"/>
              <a:buChar char="•"/>
            </a:pPr>
            <a:r>
              <a:rPr lang="en-US" sz="3600" b="1" dirty="0" err="1">
                <a:solidFill>
                  <a:schemeClr val="tx1"/>
                </a:solidFill>
              </a:rPr>
              <a:t>Fahil</a:t>
            </a:r>
            <a:r>
              <a:rPr lang="en-US" sz="3600" b="1" dirty="0">
                <a:solidFill>
                  <a:schemeClr val="tx1"/>
                </a:solidFill>
              </a:rPr>
              <a:t>, A. S., </a:t>
            </a:r>
            <a:r>
              <a:rPr lang="en-US" sz="3600" b="1" dirty="0" err="1">
                <a:solidFill>
                  <a:schemeClr val="tx1"/>
                </a:solidFill>
              </a:rPr>
              <a:t>Ghoneim</a:t>
            </a:r>
            <a:r>
              <a:rPr lang="en-US" sz="3600" b="1" dirty="0">
                <a:solidFill>
                  <a:schemeClr val="tx1"/>
                </a:solidFill>
              </a:rPr>
              <a:t>, E., </a:t>
            </a:r>
            <a:r>
              <a:rPr lang="en-US" sz="3600" b="1" dirty="0" err="1">
                <a:solidFill>
                  <a:schemeClr val="tx1"/>
                </a:solidFill>
              </a:rPr>
              <a:t>Noweir</a:t>
            </a:r>
            <a:r>
              <a:rPr lang="en-US" sz="3600" b="1" dirty="0">
                <a:solidFill>
                  <a:schemeClr val="tx1"/>
                </a:solidFill>
              </a:rPr>
              <a:t>, M. A., &amp; Masoud, A. (2020). Integration of well logging and remote sensing data for detecting potential geothermal sites along the gulf of Suez, Egypt. Resources, 9(9). https://doi.org/10.3390/RESOURCES9090109</a:t>
            </a:r>
          </a:p>
          <a:p>
            <a:pPr marL="914400" lvl="1" indent="-457200" algn="just">
              <a:buFont typeface="Arial" panose="020B0604020202020204" pitchFamily="34" charset="0"/>
              <a:buChar char="•"/>
            </a:pPr>
            <a:r>
              <a:rPr lang="en-US" sz="3600" b="1" dirty="0" err="1">
                <a:solidFill>
                  <a:schemeClr val="tx1"/>
                </a:solidFill>
              </a:rPr>
              <a:t>Gangwani</a:t>
            </a:r>
            <a:r>
              <a:rPr lang="en-US" sz="3600" b="1" dirty="0">
                <a:solidFill>
                  <a:schemeClr val="tx1"/>
                </a:solidFill>
              </a:rPr>
              <a:t>, P., </a:t>
            </a:r>
            <a:r>
              <a:rPr lang="en-US" sz="3600" b="1" dirty="0" err="1">
                <a:solidFill>
                  <a:schemeClr val="tx1"/>
                </a:solidFill>
              </a:rPr>
              <a:t>Soni</a:t>
            </a:r>
            <a:r>
              <a:rPr lang="en-US" sz="3600" b="1" dirty="0">
                <a:solidFill>
                  <a:schemeClr val="tx1"/>
                </a:solidFill>
              </a:rPr>
              <a:t>, J., Upadhyay, H., &amp; Joshi, S. (2020). A Deep Learning Approach for Modeling of Geothermal Energy Prediction. International Journal of Computer Science and Information Security, 18(1), 62–65.</a:t>
            </a:r>
          </a:p>
          <a:p>
            <a:pPr marL="914400" lvl="1" indent="-457200" algn="just">
              <a:buFont typeface="Arial" panose="020B0604020202020204" pitchFamily="34" charset="0"/>
              <a:buChar char="•"/>
            </a:pPr>
            <a:r>
              <a:rPr lang="en-US" sz="3600" b="1" dirty="0">
                <a:solidFill>
                  <a:schemeClr val="tx1"/>
                </a:solidFill>
              </a:rPr>
              <a:t>González, D. L., &amp; Rodríguez-</a:t>
            </a:r>
            <a:r>
              <a:rPr lang="en-US" sz="3600" b="1" dirty="0" err="1">
                <a:solidFill>
                  <a:schemeClr val="tx1"/>
                </a:solidFill>
              </a:rPr>
              <a:t>Gonzálvez</a:t>
            </a:r>
            <a:r>
              <a:rPr lang="en-US" sz="3600" b="1" dirty="0">
                <a:solidFill>
                  <a:schemeClr val="tx1"/>
                </a:solidFill>
              </a:rPr>
              <a:t>, P. (2019). Detection of geothermal potential zones using remote sensing techniques. Remote Sensing, 11(20). https://doi.org/10.3390/rs11202403</a:t>
            </a:r>
          </a:p>
          <a:p>
            <a:pPr marL="914400" lvl="1" indent="-457200" algn="just">
              <a:buFont typeface="Arial" panose="020B0604020202020204" pitchFamily="34" charset="0"/>
              <a:buChar char="•"/>
            </a:pPr>
            <a:r>
              <a:rPr lang="en-US" sz="3600" b="1" dirty="0">
                <a:solidFill>
                  <a:schemeClr val="tx1"/>
                </a:solidFill>
              </a:rPr>
              <a:t>Han, M., Feng, Y., Zhao, X., Sun, C., Hong, F., &amp; Liu, C. (2019). A Convolutional Neural Network Using Surface Data to Predict Subsurface Temperatures in the Pacific Ocean. IEEE Access, 7, 172816–172829. https://doi.org/10.1109/ACCESS.2019.2955957</a:t>
            </a:r>
          </a:p>
          <a:p>
            <a:pPr marL="914400" lvl="1" indent="-457200" algn="just">
              <a:buFont typeface="Arial" panose="020B0604020202020204" pitchFamily="34" charset="0"/>
              <a:buChar char="•"/>
            </a:pPr>
            <a:r>
              <a:rPr lang="en-US" sz="3600" b="1" dirty="0" err="1">
                <a:solidFill>
                  <a:schemeClr val="tx1"/>
                </a:solidFill>
              </a:rPr>
              <a:t>Kotsiantis</a:t>
            </a:r>
            <a:r>
              <a:rPr lang="en-US" sz="3600" b="1" dirty="0">
                <a:solidFill>
                  <a:schemeClr val="tx1"/>
                </a:solidFill>
              </a:rPr>
              <a:t>, S. B., </a:t>
            </a:r>
            <a:r>
              <a:rPr lang="en-US" sz="3600" b="1" dirty="0" err="1">
                <a:solidFill>
                  <a:schemeClr val="tx1"/>
                </a:solidFill>
              </a:rPr>
              <a:t>Zaharakis</a:t>
            </a:r>
            <a:r>
              <a:rPr lang="en-US" sz="3600" b="1" dirty="0">
                <a:solidFill>
                  <a:schemeClr val="tx1"/>
                </a:solidFill>
              </a:rPr>
              <a:t>, I. D., &amp; </a:t>
            </a:r>
            <a:r>
              <a:rPr lang="en-US" sz="3600" b="1" dirty="0" err="1">
                <a:solidFill>
                  <a:schemeClr val="tx1"/>
                </a:solidFill>
              </a:rPr>
              <a:t>Pintelas</a:t>
            </a:r>
            <a:r>
              <a:rPr lang="en-US" sz="3600" b="1" dirty="0">
                <a:solidFill>
                  <a:schemeClr val="tx1"/>
                </a:solidFill>
              </a:rPr>
              <a:t>, P. E. (2006). Machine learning: A review of classification and combining techniques. Artificial Intelligence Review, 26(3), 159–190. https://doi.org/10.1007/s10462-007-9052-3</a:t>
            </a:r>
          </a:p>
          <a:p>
            <a:pPr marL="914400" lvl="1" indent="-457200" algn="just">
              <a:buFont typeface="Arial" panose="020B0604020202020204" pitchFamily="34" charset="0"/>
              <a:buChar char="•"/>
            </a:pPr>
            <a:r>
              <a:rPr lang="en-US" sz="3600" b="1" dirty="0">
                <a:solidFill>
                  <a:schemeClr val="tx1"/>
                </a:solidFill>
              </a:rPr>
              <a:t>Lai, J. P., Chang, Y. M., Chen, C. H., &amp; Pai, P. F. (2020). A survey of machine learning models in renewable energy predictions. Applied Sciences (Switzerland), 10(17). https://doi.org/10.3390/app10175975</a:t>
            </a:r>
          </a:p>
          <a:p>
            <a:pPr marL="914400" lvl="1" indent="-457200" algn="just">
              <a:buFont typeface="Arial" panose="020B0604020202020204" pitchFamily="34" charset="0"/>
              <a:buChar char="•"/>
            </a:pPr>
            <a:r>
              <a:rPr lang="en-US" sz="3600" b="1" dirty="0" err="1">
                <a:solidFill>
                  <a:schemeClr val="tx1"/>
                </a:solidFill>
              </a:rPr>
              <a:t>Lerche</a:t>
            </a:r>
            <a:r>
              <a:rPr lang="en-US" sz="3600" b="1" dirty="0">
                <a:solidFill>
                  <a:schemeClr val="tx1"/>
                </a:solidFill>
              </a:rPr>
              <a:t>, I. (1991). Temperature dependence of thermal conductivity and its impact on assessments of heat flux. Pure and Applied Geophysics PAGEOPH, 136(2–3), 191–200. https://doi.org/10.1007/BF00876371</a:t>
            </a:r>
          </a:p>
          <a:p>
            <a:pPr marL="914400" lvl="1" indent="-457200" algn="just">
              <a:buFont typeface="Arial" panose="020B0604020202020204" pitchFamily="34" charset="0"/>
              <a:buChar char="•"/>
            </a:pPr>
            <a:r>
              <a:rPr lang="en-US" sz="3600" b="1" dirty="0">
                <a:solidFill>
                  <a:schemeClr val="tx1"/>
                </a:solidFill>
              </a:rPr>
              <a:t>Lund, J. W., &amp; </a:t>
            </a:r>
            <a:r>
              <a:rPr lang="en-US" sz="3600" b="1" dirty="0" err="1">
                <a:solidFill>
                  <a:schemeClr val="tx1"/>
                </a:solidFill>
              </a:rPr>
              <a:t>Freeston</a:t>
            </a:r>
            <a:r>
              <a:rPr lang="en-US" sz="3600" b="1" dirty="0">
                <a:solidFill>
                  <a:schemeClr val="tx1"/>
                </a:solidFill>
              </a:rPr>
              <a:t>, D. H. (2001). World-wide direct uses of geothermal energy 2000. </a:t>
            </a:r>
            <a:r>
              <a:rPr lang="en-US" sz="3600" b="1" dirty="0" err="1">
                <a:solidFill>
                  <a:schemeClr val="tx1"/>
                </a:solidFill>
              </a:rPr>
              <a:t>Geothermics</a:t>
            </a:r>
            <a:r>
              <a:rPr lang="en-US" sz="3600" b="1" dirty="0">
                <a:solidFill>
                  <a:schemeClr val="tx1"/>
                </a:solidFill>
              </a:rPr>
              <a:t>, 30(1), 29–68. https://doi.org/10.1016/S0375-6505(00)00044-4</a:t>
            </a:r>
          </a:p>
          <a:p>
            <a:pPr marL="914400" lvl="1" indent="-457200" algn="just">
              <a:buFont typeface="Arial" panose="020B0604020202020204" pitchFamily="34" charset="0"/>
              <a:buChar char="•"/>
            </a:pPr>
            <a:r>
              <a:rPr lang="en-US" sz="3600" b="1" dirty="0" err="1">
                <a:solidFill>
                  <a:schemeClr val="tx1"/>
                </a:solidFill>
              </a:rPr>
              <a:t>Merembayev</a:t>
            </a:r>
            <a:r>
              <a:rPr lang="en-US" sz="3600" b="1" dirty="0">
                <a:solidFill>
                  <a:schemeClr val="tx1"/>
                </a:solidFill>
              </a:rPr>
              <a:t>, T., </a:t>
            </a:r>
            <a:r>
              <a:rPr lang="en-US" sz="3600" b="1" dirty="0" err="1">
                <a:solidFill>
                  <a:schemeClr val="tx1"/>
                </a:solidFill>
              </a:rPr>
              <a:t>Yunussov</a:t>
            </a:r>
            <a:r>
              <a:rPr lang="en-US" sz="3600" b="1" dirty="0">
                <a:solidFill>
                  <a:schemeClr val="tx1"/>
                </a:solidFill>
              </a:rPr>
              <a:t>, R., &amp; </a:t>
            </a:r>
            <a:r>
              <a:rPr lang="en-US" sz="3600" b="1" dirty="0" err="1">
                <a:solidFill>
                  <a:schemeClr val="tx1"/>
                </a:solidFill>
              </a:rPr>
              <a:t>Yedilkhan</a:t>
            </a:r>
            <a:r>
              <a:rPr lang="en-US" sz="3600" b="1" dirty="0">
                <a:solidFill>
                  <a:schemeClr val="tx1"/>
                </a:solidFill>
              </a:rPr>
              <a:t>, A. (2019). Machine learning algorithms for classification geology data from well logging. 14th International Conference on Electronics Computer and Computation, ICECCO 2018, 9–13. https://doi.org/10.1109/ICECCO.2018.8634775</a:t>
            </a:r>
          </a:p>
          <a:p>
            <a:pPr marL="914400" lvl="1" indent="-457200" algn="just">
              <a:buFont typeface="Arial" panose="020B0604020202020204" pitchFamily="34" charset="0"/>
              <a:buChar char="•"/>
            </a:pPr>
            <a:r>
              <a:rPr lang="en-US" sz="3600" b="1" dirty="0">
                <a:solidFill>
                  <a:schemeClr val="tx1"/>
                </a:solidFill>
              </a:rPr>
              <a:t>Mock, J. E., Tester, J. W., &amp; Wright, P. M. (1997). Geothermal energy from the earth: Its potential impact as an environmentally sustainable resource. Annual Review of Energy and the Environment, 22(1), 305–356. https://doi.org/10.1146/annurev.energy.22.1.305</a:t>
            </a:r>
          </a:p>
          <a:p>
            <a:pPr marL="914400" lvl="1" indent="-457200" algn="just">
              <a:buFont typeface="Arial" panose="020B0604020202020204" pitchFamily="34" charset="0"/>
              <a:buChar char="•"/>
            </a:pPr>
            <a:r>
              <a:rPr lang="en-US" sz="3600" b="1" dirty="0">
                <a:solidFill>
                  <a:schemeClr val="tx1"/>
                </a:solidFill>
              </a:rPr>
              <a:t>Mohamed, H. S., Abdel Zaher, M., </a:t>
            </a:r>
            <a:r>
              <a:rPr lang="en-US" sz="3600" b="1" dirty="0" err="1">
                <a:solidFill>
                  <a:schemeClr val="tx1"/>
                </a:solidFill>
              </a:rPr>
              <a:t>Senosy</a:t>
            </a:r>
            <a:r>
              <a:rPr lang="en-US" sz="3600" b="1" dirty="0">
                <a:solidFill>
                  <a:schemeClr val="tx1"/>
                </a:solidFill>
              </a:rPr>
              <a:t>, M. M., </a:t>
            </a:r>
            <a:r>
              <a:rPr lang="en-US" sz="3600" b="1" dirty="0" err="1">
                <a:solidFill>
                  <a:schemeClr val="tx1"/>
                </a:solidFill>
              </a:rPr>
              <a:t>Saibi</a:t>
            </a:r>
            <a:r>
              <a:rPr lang="en-US" sz="3600" b="1" dirty="0">
                <a:solidFill>
                  <a:schemeClr val="tx1"/>
                </a:solidFill>
              </a:rPr>
              <a:t>, H., </a:t>
            </a:r>
            <a:r>
              <a:rPr lang="en-US" sz="3600" b="1" dirty="0" err="1">
                <a:solidFill>
                  <a:schemeClr val="tx1"/>
                </a:solidFill>
              </a:rPr>
              <a:t>el</a:t>
            </a:r>
            <a:r>
              <a:rPr lang="en-US" sz="3600" b="1" dirty="0">
                <a:solidFill>
                  <a:schemeClr val="tx1"/>
                </a:solidFill>
              </a:rPr>
              <a:t> </a:t>
            </a:r>
            <a:r>
              <a:rPr lang="en-US" sz="3600" b="1" dirty="0" err="1">
                <a:solidFill>
                  <a:schemeClr val="tx1"/>
                </a:solidFill>
              </a:rPr>
              <a:t>Nouby</a:t>
            </a:r>
            <a:r>
              <a:rPr lang="en-US" sz="3600" b="1" dirty="0">
                <a:solidFill>
                  <a:schemeClr val="tx1"/>
                </a:solidFill>
              </a:rPr>
              <a:t>, M., &amp; </a:t>
            </a:r>
            <a:r>
              <a:rPr lang="en-US" sz="3600" b="1" dirty="0" err="1">
                <a:solidFill>
                  <a:schemeClr val="tx1"/>
                </a:solidFill>
              </a:rPr>
              <a:t>Fairhead</a:t>
            </a:r>
            <a:r>
              <a:rPr lang="en-US" sz="3600" b="1" dirty="0">
                <a:solidFill>
                  <a:schemeClr val="tx1"/>
                </a:solidFill>
              </a:rPr>
              <a:t>, J. D. (2015). Correlation of Aerogravity and BHT Data to Develop a Geothermal Gradient Map of the Northern Western Desert of Egypt using an Artificial Neural</a:t>
            </a:r>
          </a:p>
        </p:txBody>
      </p:sp>
    </p:spTree>
    <p:extLst>
      <p:ext uri="{BB962C8B-B14F-4D97-AF65-F5344CB8AC3E}">
        <p14:creationId xmlns:p14="http://schemas.microsoft.com/office/powerpoint/2010/main" val="1286759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Bibliographic References</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980728"/>
            <a:ext cx="8928992" cy="5112568"/>
          </a:xfrm>
        </p:spPr>
        <p:txBody>
          <a:bodyPr>
            <a:normAutofit lnSpcReduction="10000"/>
          </a:bodyPr>
          <a:lstStyle/>
          <a:p>
            <a:pPr marL="914400" lvl="1" indent="-457200" algn="just">
              <a:buFont typeface="Arial" panose="020B0604020202020204" pitchFamily="34" charset="0"/>
              <a:buChar char="•"/>
            </a:pPr>
            <a:endParaRPr lang="en-US" sz="800" b="1" dirty="0">
              <a:solidFill>
                <a:schemeClr val="tx1"/>
              </a:solidFill>
            </a:endParaRPr>
          </a:p>
          <a:p>
            <a:pPr marL="914400" lvl="1" indent="-457200" algn="just">
              <a:buFont typeface="Arial" panose="020B0604020202020204" pitchFamily="34" charset="0"/>
              <a:buChar char="•"/>
            </a:pPr>
            <a:r>
              <a:rPr lang="en-US" sz="900" b="1" dirty="0">
                <a:solidFill>
                  <a:schemeClr val="tx1"/>
                </a:solidFill>
              </a:rPr>
              <a:t>Network. Pure and Applied Geophysics, 172(6), 1585–1597. https://doi.org/10.1007/s00024-014-0998-1</a:t>
            </a:r>
          </a:p>
          <a:p>
            <a:pPr marL="914400" lvl="1" indent="-457200" algn="just">
              <a:buFont typeface="Arial" panose="020B0604020202020204" pitchFamily="34" charset="0"/>
              <a:buChar char="•"/>
            </a:pPr>
            <a:r>
              <a:rPr lang="en-US" sz="900" b="1" dirty="0">
                <a:solidFill>
                  <a:schemeClr val="tx1"/>
                </a:solidFill>
              </a:rPr>
              <a:t>Nguyen, A., </a:t>
            </a:r>
            <a:r>
              <a:rPr lang="en-US" sz="900" b="1" dirty="0" err="1">
                <a:solidFill>
                  <a:schemeClr val="tx1"/>
                </a:solidFill>
              </a:rPr>
              <a:t>Pasquier</a:t>
            </a:r>
            <a:r>
              <a:rPr lang="en-US" sz="900" b="1" dirty="0">
                <a:solidFill>
                  <a:schemeClr val="tx1"/>
                </a:solidFill>
              </a:rPr>
              <a:t>, P., &amp; Marcotte, D. (2017). Borehole thermal energy storage systems under the influence of groundwater flow and time-varying surface temperature. </a:t>
            </a:r>
            <a:r>
              <a:rPr lang="en-US" sz="900" b="1" dirty="0" err="1">
                <a:solidFill>
                  <a:schemeClr val="tx1"/>
                </a:solidFill>
              </a:rPr>
              <a:t>Geothermics</a:t>
            </a:r>
            <a:r>
              <a:rPr lang="en-US" sz="900" b="1" dirty="0">
                <a:solidFill>
                  <a:schemeClr val="tx1"/>
                </a:solidFill>
              </a:rPr>
              <a:t>, 66, 110–118. https://doi.org/10.1016/j.geothermics.2016.11.002</a:t>
            </a:r>
          </a:p>
          <a:p>
            <a:pPr marL="914400" lvl="1" indent="-457200" algn="just">
              <a:buFont typeface="Arial" panose="020B0604020202020204" pitchFamily="34" charset="0"/>
              <a:buChar char="•"/>
            </a:pPr>
            <a:r>
              <a:rPr lang="en-US" sz="900" b="1" dirty="0" err="1">
                <a:solidFill>
                  <a:schemeClr val="tx1"/>
                </a:solidFill>
              </a:rPr>
              <a:t>Olasolo</a:t>
            </a:r>
            <a:r>
              <a:rPr lang="en-US" sz="900" b="1" dirty="0">
                <a:solidFill>
                  <a:schemeClr val="tx1"/>
                </a:solidFill>
              </a:rPr>
              <a:t>, P., Juárez, M. C., Morales, M. P., Damico, S., &amp; </a:t>
            </a:r>
            <a:r>
              <a:rPr lang="en-US" sz="900" b="1" dirty="0" err="1">
                <a:solidFill>
                  <a:schemeClr val="tx1"/>
                </a:solidFill>
              </a:rPr>
              <a:t>Liarte</a:t>
            </a:r>
            <a:r>
              <a:rPr lang="en-US" sz="900" b="1" dirty="0">
                <a:solidFill>
                  <a:schemeClr val="tx1"/>
                </a:solidFill>
              </a:rPr>
              <a:t>, I. A. (2016). Enhanced geothermal systems (EGS): A review. Renewable and Sustainable Energy Reviews, 56, 133–144. https://doi.org/10.1016/j.rser.2015.11.031</a:t>
            </a:r>
          </a:p>
          <a:p>
            <a:pPr marL="914400" lvl="1" indent="-457200" algn="just">
              <a:buFont typeface="Arial" panose="020B0604020202020204" pitchFamily="34" charset="0"/>
              <a:buChar char="•"/>
            </a:pPr>
            <a:r>
              <a:rPr lang="en-US" sz="900" b="1" dirty="0" err="1">
                <a:solidFill>
                  <a:schemeClr val="tx1"/>
                </a:solidFill>
              </a:rPr>
              <a:t>Omwenga</a:t>
            </a:r>
            <a:r>
              <a:rPr lang="en-US" sz="900" b="1" dirty="0">
                <a:solidFill>
                  <a:schemeClr val="tx1"/>
                </a:solidFill>
              </a:rPr>
              <a:t>, B. M. (2020). Geothermal Well Site Suitability Selection Using Geographic Information Systems (GIS) and Remote Sensing: Case Study of the </a:t>
            </a:r>
            <a:r>
              <a:rPr lang="en-US" sz="900" b="1" dirty="0" err="1">
                <a:solidFill>
                  <a:schemeClr val="tx1"/>
                </a:solidFill>
              </a:rPr>
              <a:t>Eburru</a:t>
            </a:r>
            <a:r>
              <a:rPr lang="en-US" sz="900" b="1" dirty="0">
                <a:solidFill>
                  <a:schemeClr val="tx1"/>
                </a:solidFill>
              </a:rPr>
              <a:t> Geothermal Field. 45th Workshop on Geothermal Reservoir Engineering, 1, 1–6.</a:t>
            </a:r>
          </a:p>
          <a:p>
            <a:pPr marL="914400" lvl="1" indent="-457200" algn="just">
              <a:buFont typeface="Arial" panose="020B0604020202020204" pitchFamily="34" charset="0"/>
              <a:buChar char="•"/>
            </a:pPr>
            <a:r>
              <a:rPr lang="en-US" sz="900" b="1" dirty="0">
                <a:solidFill>
                  <a:schemeClr val="tx1"/>
                </a:solidFill>
              </a:rPr>
              <a:t>F. </a:t>
            </a:r>
            <a:r>
              <a:rPr lang="en-US" sz="900" b="1" dirty="0" err="1">
                <a:solidFill>
                  <a:schemeClr val="tx1"/>
                </a:solidFill>
              </a:rPr>
              <a:t>Pedregosa</a:t>
            </a:r>
            <a:r>
              <a:rPr lang="en-US" sz="900" b="1" dirty="0">
                <a:solidFill>
                  <a:schemeClr val="tx1"/>
                </a:solidFill>
              </a:rPr>
              <a:t> et al., Scikit-learn: Machine Learning in Python, JMLR 12, pp. 2825–2830, 2011.</a:t>
            </a:r>
          </a:p>
          <a:p>
            <a:pPr marL="914400" lvl="1" indent="-457200" algn="just">
              <a:buFont typeface="Arial" panose="020B0604020202020204" pitchFamily="34" charset="0"/>
              <a:buChar char="•"/>
            </a:pPr>
            <a:r>
              <a:rPr lang="en-US" sz="900" b="1" dirty="0" err="1">
                <a:solidFill>
                  <a:schemeClr val="tx1"/>
                </a:solidFill>
              </a:rPr>
              <a:t>Pukelsheim</a:t>
            </a:r>
            <a:r>
              <a:rPr lang="en-US" sz="900" b="1" dirty="0">
                <a:solidFill>
                  <a:schemeClr val="tx1"/>
                </a:solidFill>
              </a:rPr>
              <a:t>. (1994). The three sigma rule. American Statistician, 48(2), 88–91. https://doi.org/10.1080/00031305.1994.10476030</a:t>
            </a:r>
          </a:p>
          <a:p>
            <a:pPr marL="914400" lvl="1" indent="-457200" algn="just">
              <a:buFont typeface="Arial" panose="020B0604020202020204" pitchFamily="34" charset="0"/>
              <a:buChar char="•"/>
            </a:pPr>
            <a:r>
              <a:rPr lang="en-US" sz="900" b="1" dirty="0" err="1">
                <a:solidFill>
                  <a:schemeClr val="tx1"/>
                </a:solidFill>
              </a:rPr>
              <a:t>Ramalho</a:t>
            </a:r>
            <a:r>
              <a:rPr lang="en-US" sz="900" b="1" dirty="0">
                <a:solidFill>
                  <a:schemeClr val="tx1"/>
                </a:solidFill>
              </a:rPr>
              <a:t>, E. C. (2014). O </a:t>
            </a:r>
            <a:r>
              <a:rPr lang="en-US" sz="900" b="1" dirty="0" err="1">
                <a:solidFill>
                  <a:schemeClr val="tx1"/>
                </a:solidFill>
              </a:rPr>
              <a:t>papel</a:t>
            </a:r>
            <a:r>
              <a:rPr lang="en-US" sz="900" b="1" dirty="0">
                <a:solidFill>
                  <a:schemeClr val="tx1"/>
                </a:solidFill>
              </a:rPr>
              <a:t> do atlas </a:t>
            </a:r>
            <a:r>
              <a:rPr lang="en-US" sz="900" b="1" dirty="0" err="1">
                <a:solidFill>
                  <a:schemeClr val="tx1"/>
                </a:solidFill>
              </a:rPr>
              <a:t>geotérmico</a:t>
            </a:r>
            <a:r>
              <a:rPr lang="en-US" sz="900" b="1" dirty="0">
                <a:solidFill>
                  <a:schemeClr val="tx1"/>
                </a:solidFill>
              </a:rPr>
              <a:t> </a:t>
            </a:r>
            <a:r>
              <a:rPr lang="en-US" sz="900" b="1" dirty="0" err="1">
                <a:solidFill>
                  <a:schemeClr val="tx1"/>
                </a:solidFill>
              </a:rPr>
              <a:t>nacional</a:t>
            </a:r>
            <a:r>
              <a:rPr lang="en-US" sz="900" b="1" dirty="0">
                <a:solidFill>
                  <a:schemeClr val="tx1"/>
                </a:solidFill>
              </a:rPr>
              <a:t> no </a:t>
            </a:r>
            <a:r>
              <a:rPr lang="en-US" sz="900" b="1" dirty="0" err="1">
                <a:solidFill>
                  <a:schemeClr val="tx1"/>
                </a:solidFill>
              </a:rPr>
              <a:t>fomento</a:t>
            </a:r>
            <a:r>
              <a:rPr lang="en-US" sz="900" b="1" dirty="0">
                <a:solidFill>
                  <a:schemeClr val="tx1"/>
                </a:solidFill>
              </a:rPr>
              <a:t> da </a:t>
            </a:r>
            <a:r>
              <a:rPr lang="en-US" sz="900" b="1" dirty="0" err="1">
                <a:solidFill>
                  <a:schemeClr val="tx1"/>
                </a:solidFill>
              </a:rPr>
              <a:t>exploração</a:t>
            </a:r>
            <a:r>
              <a:rPr lang="en-US" sz="900" b="1" dirty="0">
                <a:solidFill>
                  <a:schemeClr val="tx1"/>
                </a:solidFill>
              </a:rPr>
              <a:t> da </a:t>
            </a:r>
            <a:r>
              <a:rPr lang="en-US" sz="900" b="1" dirty="0" err="1">
                <a:solidFill>
                  <a:schemeClr val="tx1"/>
                </a:solidFill>
              </a:rPr>
              <a:t>energia</a:t>
            </a:r>
            <a:r>
              <a:rPr lang="en-US" sz="900" b="1" dirty="0">
                <a:solidFill>
                  <a:schemeClr val="tx1"/>
                </a:solidFill>
              </a:rPr>
              <a:t> </a:t>
            </a:r>
            <a:r>
              <a:rPr lang="en-US" sz="900" b="1" dirty="0" err="1">
                <a:solidFill>
                  <a:schemeClr val="tx1"/>
                </a:solidFill>
              </a:rPr>
              <a:t>geotérmica</a:t>
            </a:r>
            <a:r>
              <a:rPr lang="en-US" sz="900" b="1" dirty="0">
                <a:solidFill>
                  <a:schemeClr val="tx1"/>
                </a:solidFill>
              </a:rPr>
              <a:t> </a:t>
            </a:r>
            <a:r>
              <a:rPr lang="en-US" sz="900" b="1" dirty="0" err="1">
                <a:solidFill>
                  <a:schemeClr val="tx1"/>
                </a:solidFill>
              </a:rPr>
              <a:t>em</a:t>
            </a:r>
            <a:r>
              <a:rPr lang="en-US" sz="900" b="1" dirty="0">
                <a:solidFill>
                  <a:schemeClr val="tx1"/>
                </a:solidFill>
              </a:rPr>
              <a:t> Portugal continental. </a:t>
            </a:r>
            <a:r>
              <a:rPr lang="en-US" sz="900" b="1" dirty="0" err="1">
                <a:solidFill>
                  <a:schemeClr val="tx1"/>
                </a:solidFill>
              </a:rPr>
              <a:t>Comunicacoes</a:t>
            </a:r>
            <a:r>
              <a:rPr lang="en-US" sz="900" b="1" dirty="0">
                <a:solidFill>
                  <a:schemeClr val="tx1"/>
                </a:solidFill>
              </a:rPr>
              <a:t> </a:t>
            </a:r>
            <a:r>
              <a:rPr lang="en-US" sz="900" b="1" dirty="0" err="1">
                <a:solidFill>
                  <a:schemeClr val="tx1"/>
                </a:solidFill>
              </a:rPr>
              <a:t>Geologicas</a:t>
            </a:r>
            <a:r>
              <a:rPr lang="en-US" sz="900" b="1" dirty="0">
                <a:solidFill>
                  <a:schemeClr val="tx1"/>
                </a:solidFill>
              </a:rPr>
              <a:t>, 101, 833–836.</a:t>
            </a:r>
          </a:p>
          <a:p>
            <a:pPr marL="914400" lvl="1" indent="-457200" algn="just">
              <a:buFont typeface="Arial" panose="020B0604020202020204" pitchFamily="34" charset="0"/>
              <a:buChar char="•"/>
            </a:pPr>
            <a:r>
              <a:rPr lang="en-US" sz="900" b="1" dirty="0" err="1">
                <a:solidFill>
                  <a:schemeClr val="tx1"/>
                </a:solidFill>
              </a:rPr>
              <a:t>Ramalho</a:t>
            </a:r>
            <a:r>
              <a:rPr lang="en-US" sz="900" b="1" dirty="0">
                <a:solidFill>
                  <a:schemeClr val="tx1"/>
                </a:solidFill>
              </a:rPr>
              <a:t>, E.,  Correia, A., 2015. Atlas </a:t>
            </a:r>
            <a:r>
              <a:rPr lang="en-US" sz="900" b="1" dirty="0" err="1">
                <a:solidFill>
                  <a:schemeClr val="tx1"/>
                </a:solidFill>
              </a:rPr>
              <a:t>Geotérmico</a:t>
            </a:r>
            <a:r>
              <a:rPr lang="en-US" sz="900" b="1" dirty="0">
                <a:solidFill>
                  <a:schemeClr val="tx1"/>
                </a:solidFill>
              </a:rPr>
              <a:t> de Portugal Continental [</a:t>
            </a:r>
            <a:r>
              <a:rPr lang="en-US" sz="900" b="1" dirty="0" err="1">
                <a:solidFill>
                  <a:schemeClr val="tx1"/>
                </a:solidFill>
              </a:rPr>
              <a:t>mapa</a:t>
            </a:r>
            <a:r>
              <a:rPr lang="en-US" sz="900" b="1" dirty="0">
                <a:solidFill>
                  <a:schemeClr val="tx1"/>
                </a:solidFill>
              </a:rPr>
              <a:t>]  https://geoportal.lneg.pt/mapa/?mapa=AtlasGeotermico [20 </a:t>
            </a:r>
            <a:r>
              <a:rPr lang="en-US" sz="900" b="1" dirty="0" err="1">
                <a:solidFill>
                  <a:schemeClr val="tx1"/>
                </a:solidFill>
              </a:rPr>
              <a:t>Fev</a:t>
            </a:r>
            <a:r>
              <a:rPr lang="en-US" sz="900" b="1" dirty="0">
                <a:solidFill>
                  <a:schemeClr val="tx1"/>
                </a:solidFill>
              </a:rPr>
              <a:t>, 2022].</a:t>
            </a:r>
          </a:p>
          <a:p>
            <a:pPr marL="914400" lvl="1" indent="-457200" algn="just">
              <a:buFont typeface="Arial" panose="020B0604020202020204" pitchFamily="34" charset="0"/>
              <a:buChar char="•"/>
            </a:pPr>
            <a:r>
              <a:rPr lang="en-US" sz="900" b="1" dirty="0" err="1">
                <a:solidFill>
                  <a:schemeClr val="tx1"/>
                </a:solidFill>
              </a:rPr>
              <a:t>Rezvanbehbahani</a:t>
            </a:r>
            <a:r>
              <a:rPr lang="en-US" sz="900" b="1" dirty="0">
                <a:solidFill>
                  <a:schemeClr val="tx1"/>
                </a:solidFill>
              </a:rPr>
              <a:t>, S., Stearns, L. A., Kadivar, A., Walker, J. D., &amp; van der Veen, C. J. (2017). Predicting the Geothermal Heat Flux in Greenland: A Machine Learning Approach. Geophysical Research Letters, 44(24), 12,271-12,279. https://doi.org/10.1002/2017GL075661</a:t>
            </a:r>
          </a:p>
          <a:p>
            <a:pPr marL="914400" lvl="1" indent="-457200" algn="just">
              <a:buFont typeface="Arial" panose="020B0604020202020204" pitchFamily="34" charset="0"/>
              <a:buChar char="•"/>
            </a:pPr>
            <a:r>
              <a:rPr lang="en-US" sz="900" b="1" dirty="0">
                <a:solidFill>
                  <a:schemeClr val="tx1"/>
                </a:solidFill>
              </a:rPr>
              <a:t>Robertson, E. C. (1988). Thermal Properties of Rocks. US Department of the Interior: Geological Survey, 88–441.</a:t>
            </a:r>
          </a:p>
          <a:p>
            <a:pPr marL="914400" lvl="1" indent="-457200" algn="just">
              <a:buFont typeface="Arial" panose="020B0604020202020204" pitchFamily="34" charset="0"/>
              <a:buChar char="•"/>
            </a:pPr>
            <a:r>
              <a:rPr lang="en-US" sz="900" b="1" dirty="0">
                <a:solidFill>
                  <a:schemeClr val="tx1"/>
                </a:solidFill>
              </a:rPr>
              <a:t>S. </a:t>
            </a:r>
            <a:r>
              <a:rPr lang="en-US" sz="900" b="1" dirty="0" err="1">
                <a:solidFill>
                  <a:schemeClr val="tx1"/>
                </a:solidFill>
              </a:rPr>
              <a:t>Angra</a:t>
            </a:r>
            <a:r>
              <a:rPr lang="en-US" sz="900" b="1" dirty="0">
                <a:solidFill>
                  <a:schemeClr val="tx1"/>
                </a:solidFill>
              </a:rPr>
              <a:t> and S. Ahuja, “Machine learning and its applications: A review,” in 2017 International Conference on Big Data Analytics and Computational Intelligence (ICBDAC). IEEE, 2017, pp. 57–60.</a:t>
            </a:r>
          </a:p>
          <a:p>
            <a:pPr marL="914400" lvl="1" indent="-457200" algn="just">
              <a:buFont typeface="Arial" panose="020B0604020202020204" pitchFamily="34" charset="0"/>
              <a:buChar char="•"/>
            </a:pPr>
            <a:r>
              <a:rPr lang="en-US" sz="900" b="1" dirty="0">
                <a:solidFill>
                  <a:schemeClr val="tx1"/>
                </a:solidFill>
              </a:rPr>
              <a:t>Shahab, A., &amp; Singh, M. P. (2019). Comparative analysis of different machine learning algorithms in classification of suitability of renewable energy resource. Proceedings of the 2019 IEEE International Conference on Communication and Signal Processing, ICCSP 2019, 2013, 360–364. https://doi.org/10.1109/ICCSP.2019.8697969</a:t>
            </a:r>
          </a:p>
          <a:p>
            <a:pPr marL="914400" lvl="1" indent="-457200" algn="just">
              <a:buFont typeface="Arial" panose="020B0604020202020204" pitchFamily="34" charset="0"/>
              <a:buChar char="•"/>
            </a:pPr>
            <a:r>
              <a:rPr lang="en-US" sz="900" b="1" dirty="0" err="1">
                <a:solidFill>
                  <a:schemeClr val="tx1"/>
                </a:solidFill>
              </a:rPr>
              <a:t>Shahdi</a:t>
            </a:r>
            <a:r>
              <a:rPr lang="en-US" sz="900" b="1" dirty="0">
                <a:solidFill>
                  <a:schemeClr val="tx1"/>
                </a:solidFill>
              </a:rPr>
              <a:t>, A., Lee, S., </a:t>
            </a:r>
            <a:r>
              <a:rPr lang="en-US" sz="900" b="1" dirty="0" err="1">
                <a:solidFill>
                  <a:schemeClr val="tx1"/>
                </a:solidFill>
              </a:rPr>
              <a:t>Karpatne</a:t>
            </a:r>
            <a:r>
              <a:rPr lang="en-US" sz="900" b="1" dirty="0">
                <a:solidFill>
                  <a:schemeClr val="tx1"/>
                </a:solidFill>
              </a:rPr>
              <a:t>, A., &amp; </a:t>
            </a:r>
            <a:r>
              <a:rPr lang="en-US" sz="900" b="1" dirty="0" err="1">
                <a:solidFill>
                  <a:schemeClr val="tx1"/>
                </a:solidFill>
              </a:rPr>
              <a:t>Nojabaei</a:t>
            </a:r>
            <a:r>
              <a:rPr lang="en-US" sz="900" b="1" dirty="0">
                <a:solidFill>
                  <a:schemeClr val="tx1"/>
                </a:solidFill>
              </a:rPr>
              <a:t>, B. (2021). Exploratory analysis of machine learning methods in predicting subsurface temperature and geothermal gradient of Northeastern United States. Geothermal Energy, 9(1). https://doi.org/10.1186/s40517-021-00200-4</a:t>
            </a:r>
          </a:p>
          <a:p>
            <a:pPr marL="914400" lvl="1" indent="-457200" algn="just">
              <a:buFont typeface="Arial" panose="020B0604020202020204" pitchFamily="34" charset="0"/>
              <a:buChar char="•"/>
            </a:pPr>
            <a:r>
              <a:rPr lang="en-US" sz="900" b="1" dirty="0">
                <a:solidFill>
                  <a:schemeClr val="tx1"/>
                </a:solidFill>
              </a:rPr>
              <a:t>Sun, Z., Jiang, B., Li, X., Li, J., &amp; Xiao, K. (2020). A data-driven approach for lithology identification based on parameter-optimized ensemble learning. Energies, 13(15), 1–15. https://doi.org/10.3390/en13153903</a:t>
            </a:r>
          </a:p>
          <a:p>
            <a:pPr marL="914400" lvl="1" indent="-457200" algn="just">
              <a:buFont typeface="Arial" panose="020B0604020202020204" pitchFamily="34" charset="0"/>
              <a:buChar char="•"/>
            </a:pPr>
            <a:r>
              <a:rPr lang="en-US" sz="900" b="1" dirty="0" err="1">
                <a:solidFill>
                  <a:schemeClr val="tx1"/>
                </a:solidFill>
              </a:rPr>
              <a:t>Suwai</a:t>
            </a:r>
            <a:r>
              <a:rPr lang="en-US" sz="900" b="1" dirty="0">
                <a:solidFill>
                  <a:schemeClr val="tx1"/>
                </a:solidFill>
              </a:rPr>
              <a:t>, J. (2009). Basic Hydrogeology in Geothermal Systems. Short Course V on Exploration for Geothermal Resources, 1–9.</a:t>
            </a:r>
          </a:p>
          <a:p>
            <a:pPr marL="914400" lvl="1" indent="-457200" algn="just">
              <a:buFont typeface="Arial" panose="020B0604020202020204" pitchFamily="34" charset="0"/>
              <a:buChar char="•"/>
            </a:pPr>
            <a:r>
              <a:rPr lang="en-US" sz="900" b="1" dirty="0">
                <a:solidFill>
                  <a:schemeClr val="tx1"/>
                </a:solidFill>
              </a:rPr>
              <a:t>Tester, J. (2007). Congressional Testimony for. 1–13.</a:t>
            </a:r>
          </a:p>
          <a:p>
            <a:pPr marL="914400" lvl="1" indent="-457200" algn="just">
              <a:buFont typeface="Arial" panose="020B0604020202020204" pitchFamily="34" charset="0"/>
              <a:buChar char="•"/>
            </a:pPr>
            <a:r>
              <a:rPr lang="en-US" sz="900" b="1" dirty="0">
                <a:solidFill>
                  <a:schemeClr val="tx1"/>
                </a:solidFill>
              </a:rPr>
              <a:t>Tianqi Chen and Carlos </a:t>
            </a:r>
            <a:r>
              <a:rPr lang="en-US" sz="900" b="1" dirty="0" err="1">
                <a:solidFill>
                  <a:schemeClr val="tx1"/>
                </a:solidFill>
              </a:rPr>
              <a:t>Guestrin</a:t>
            </a:r>
            <a:r>
              <a:rPr lang="en-US" sz="900" b="1" dirty="0">
                <a:solidFill>
                  <a:schemeClr val="tx1"/>
                </a:solidFill>
              </a:rPr>
              <a:t>. 2016. </a:t>
            </a:r>
            <a:r>
              <a:rPr lang="en-US" sz="900" b="1" dirty="0" err="1">
                <a:solidFill>
                  <a:schemeClr val="tx1"/>
                </a:solidFill>
              </a:rPr>
              <a:t>XGBoost</a:t>
            </a:r>
            <a:r>
              <a:rPr lang="en-US" sz="900" b="1" dirty="0">
                <a:solidFill>
                  <a:schemeClr val="tx1"/>
                </a:solidFill>
              </a:rPr>
              <a:t>: A scalable tree boosting system. In Proceedings of the 22nd ACM SIGKDD International Conference on Knowledge Discovery and Data Mining. 785–794.</a:t>
            </a:r>
          </a:p>
          <a:p>
            <a:pPr marL="914400" lvl="1" indent="-457200" algn="just">
              <a:buFont typeface="Arial" panose="020B0604020202020204" pitchFamily="34" charset="0"/>
              <a:buChar char="•"/>
            </a:pPr>
            <a:r>
              <a:rPr lang="en-US" sz="900" b="1" dirty="0" err="1">
                <a:solidFill>
                  <a:schemeClr val="tx1"/>
                </a:solidFill>
              </a:rPr>
              <a:t>Tinti</a:t>
            </a:r>
            <a:r>
              <a:rPr lang="en-US" sz="900" b="1" dirty="0">
                <a:solidFill>
                  <a:schemeClr val="tx1"/>
                </a:solidFill>
              </a:rPr>
              <a:t>, F., </a:t>
            </a:r>
            <a:r>
              <a:rPr lang="en-US" sz="900" b="1" dirty="0" err="1">
                <a:solidFill>
                  <a:schemeClr val="tx1"/>
                </a:solidFill>
              </a:rPr>
              <a:t>Kasmaee</a:t>
            </a:r>
            <a:r>
              <a:rPr lang="en-US" sz="900" b="1" dirty="0">
                <a:solidFill>
                  <a:schemeClr val="tx1"/>
                </a:solidFill>
              </a:rPr>
              <a:t>, S., </a:t>
            </a:r>
            <a:r>
              <a:rPr lang="en-US" sz="900" b="1" dirty="0" err="1">
                <a:solidFill>
                  <a:schemeClr val="tx1"/>
                </a:solidFill>
              </a:rPr>
              <a:t>Elkarmoty</a:t>
            </a:r>
            <a:r>
              <a:rPr lang="en-US" sz="900" b="1" dirty="0">
                <a:solidFill>
                  <a:schemeClr val="tx1"/>
                </a:solidFill>
              </a:rPr>
              <a:t>, M., </a:t>
            </a:r>
            <a:r>
              <a:rPr lang="en-US" sz="900" b="1" dirty="0" err="1">
                <a:solidFill>
                  <a:schemeClr val="tx1"/>
                </a:solidFill>
              </a:rPr>
              <a:t>Bonduà</a:t>
            </a:r>
            <a:r>
              <a:rPr lang="en-US" sz="900" b="1" dirty="0">
                <a:solidFill>
                  <a:schemeClr val="tx1"/>
                </a:solidFill>
              </a:rPr>
              <a:t>, S., &amp; </a:t>
            </a:r>
            <a:r>
              <a:rPr lang="en-US" sz="900" b="1" dirty="0" err="1">
                <a:solidFill>
                  <a:schemeClr val="tx1"/>
                </a:solidFill>
              </a:rPr>
              <a:t>Bortolotti</a:t>
            </a:r>
            <a:r>
              <a:rPr lang="en-US" sz="900" b="1" dirty="0">
                <a:solidFill>
                  <a:schemeClr val="tx1"/>
                </a:solidFill>
              </a:rPr>
              <a:t>, V. (2018). Suitability evaluation of specific shallow geothermal technologies using a GIS-Based multi criteria decision analysis implementing the analytic hierarchic process. Energies, 11(2). https://doi.org/10.3390/en11020457</a:t>
            </a:r>
          </a:p>
          <a:p>
            <a:pPr marL="914400" lvl="1" indent="-457200" algn="just">
              <a:buFont typeface="Arial" panose="020B0604020202020204" pitchFamily="34" charset="0"/>
              <a:buChar char="•"/>
            </a:pPr>
            <a:r>
              <a:rPr lang="en-US" sz="900" b="1" dirty="0" err="1">
                <a:solidFill>
                  <a:schemeClr val="tx1"/>
                </a:solidFill>
              </a:rPr>
              <a:t>Trumpy</a:t>
            </a:r>
            <a:r>
              <a:rPr lang="en-US" sz="900" b="1" dirty="0">
                <a:solidFill>
                  <a:schemeClr val="tx1"/>
                </a:solidFill>
              </a:rPr>
              <a:t>, E., Donato, A., Gianelli, G., Gola, G., </a:t>
            </a:r>
            <a:r>
              <a:rPr lang="en-US" sz="900" b="1" dirty="0" err="1">
                <a:solidFill>
                  <a:schemeClr val="tx1"/>
                </a:solidFill>
              </a:rPr>
              <a:t>Minissale</a:t>
            </a:r>
            <a:r>
              <a:rPr lang="en-US" sz="900" b="1" dirty="0">
                <a:solidFill>
                  <a:schemeClr val="tx1"/>
                </a:solidFill>
              </a:rPr>
              <a:t>, A., </a:t>
            </a:r>
            <a:r>
              <a:rPr lang="en-US" sz="900" b="1" dirty="0" err="1">
                <a:solidFill>
                  <a:schemeClr val="tx1"/>
                </a:solidFill>
              </a:rPr>
              <a:t>Montanari</a:t>
            </a:r>
            <a:r>
              <a:rPr lang="en-US" sz="900" b="1" dirty="0">
                <a:solidFill>
                  <a:schemeClr val="tx1"/>
                </a:solidFill>
              </a:rPr>
              <a:t>, D., </a:t>
            </a:r>
            <a:r>
              <a:rPr lang="en-US" sz="900" b="1" dirty="0" err="1">
                <a:solidFill>
                  <a:schemeClr val="tx1"/>
                </a:solidFill>
              </a:rPr>
              <a:t>Santilano</a:t>
            </a:r>
            <a:r>
              <a:rPr lang="en-US" sz="900" b="1" dirty="0">
                <a:solidFill>
                  <a:schemeClr val="tx1"/>
                </a:solidFill>
              </a:rPr>
              <a:t>, A., &amp; </a:t>
            </a:r>
            <a:r>
              <a:rPr lang="en-US" sz="900" b="1" dirty="0" err="1">
                <a:solidFill>
                  <a:schemeClr val="tx1"/>
                </a:solidFill>
              </a:rPr>
              <a:t>Manzella</a:t>
            </a:r>
            <a:r>
              <a:rPr lang="en-US" sz="900" b="1" dirty="0">
                <a:solidFill>
                  <a:schemeClr val="tx1"/>
                </a:solidFill>
              </a:rPr>
              <a:t>, A. (2015). Data integration and </a:t>
            </a:r>
            <a:r>
              <a:rPr lang="en-US" sz="900" b="1" dirty="0" err="1">
                <a:solidFill>
                  <a:schemeClr val="tx1"/>
                </a:solidFill>
              </a:rPr>
              <a:t>favourability</a:t>
            </a:r>
            <a:r>
              <a:rPr lang="en-US" sz="900" b="1" dirty="0">
                <a:solidFill>
                  <a:schemeClr val="tx1"/>
                </a:solidFill>
              </a:rPr>
              <a:t> maps for exploring geothermal systems in Sicily, southern Italy. </a:t>
            </a:r>
            <a:r>
              <a:rPr lang="en-US" sz="900" b="1" dirty="0" err="1">
                <a:solidFill>
                  <a:schemeClr val="tx1"/>
                </a:solidFill>
              </a:rPr>
              <a:t>Geothermics</a:t>
            </a:r>
            <a:r>
              <a:rPr lang="en-US" sz="900" b="1" dirty="0">
                <a:solidFill>
                  <a:schemeClr val="tx1"/>
                </a:solidFill>
              </a:rPr>
              <a:t>, 56(January 2021), 1–16. https://doi.org/10.1016/j.geothermics.2015.03.004</a:t>
            </a:r>
          </a:p>
          <a:p>
            <a:pPr marL="914400" lvl="1" indent="-457200" algn="just">
              <a:buFont typeface="Arial" panose="020B0604020202020204" pitchFamily="34" charset="0"/>
              <a:buChar char="•"/>
            </a:pPr>
            <a:r>
              <a:rPr lang="en-US" sz="900" b="1" dirty="0">
                <a:solidFill>
                  <a:schemeClr val="tx1"/>
                </a:solidFill>
              </a:rPr>
              <a:t>van der Meer, F., Hecker, C., van </a:t>
            </a:r>
            <a:r>
              <a:rPr lang="en-US" sz="900" b="1" dirty="0" err="1">
                <a:solidFill>
                  <a:schemeClr val="tx1"/>
                </a:solidFill>
              </a:rPr>
              <a:t>Ruitenbeek</a:t>
            </a:r>
            <a:r>
              <a:rPr lang="en-US" sz="900" b="1" dirty="0">
                <a:solidFill>
                  <a:schemeClr val="tx1"/>
                </a:solidFill>
              </a:rPr>
              <a:t>, F., van der </a:t>
            </a:r>
            <a:r>
              <a:rPr lang="en-US" sz="900" b="1" dirty="0" err="1">
                <a:solidFill>
                  <a:schemeClr val="tx1"/>
                </a:solidFill>
              </a:rPr>
              <a:t>Werff</a:t>
            </a:r>
            <a:r>
              <a:rPr lang="en-US" sz="900" b="1" dirty="0">
                <a:solidFill>
                  <a:schemeClr val="tx1"/>
                </a:solidFill>
              </a:rPr>
              <a:t>, H., de </a:t>
            </a:r>
            <a:r>
              <a:rPr lang="en-US" sz="900" b="1" dirty="0" err="1">
                <a:solidFill>
                  <a:schemeClr val="tx1"/>
                </a:solidFill>
              </a:rPr>
              <a:t>Wijkerslooth</a:t>
            </a:r>
            <a:r>
              <a:rPr lang="en-US" sz="900" b="1" dirty="0">
                <a:solidFill>
                  <a:schemeClr val="tx1"/>
                </a:solidFill>
              </a:rPr>
              <a:t>, C., &amp; Wechsler, C. (2014). Geologic remote sensing for geothermal exploration: A review. International Journal of Applied Earth Observation and Geoinformation, 33(1), 255–269. https://doi.org/10.1016/j.jag.2014.05.007</a:t>
            </a:r>
          </a:p>
          <a:p>
            <a:pPr marL="914400" lvl="1" indent="-457200" algn="just">
              <a:buFont typeface="Arial" panose="020B0604020202020204" pitchFamily="34" charset="0"/>
              <a:buChar char="•"/>
            </a:pPr>
            <a:r>
              <a:rPr lang="en-US" sz="900" b="1" dirty="0">
                <a:solidFill>
                  <a:schemeClr val="tx1"/>
                </a:solidFill>
              </a:rPr>
              <a:t>Zhang, L., &amp; Zhan, C. (2017). Machine Learning in Rock Facies Classification: An Application of </a:t>
            </a:r>
            <a:r>
              <a:rPr lang="en-US" sz="900" b="1" dirty="0" err="1">
                <a:solidFill>
                  <a:schemeClr val="tx1"/>
                </a:solidFill>
              </a:rPr>
              <a:t>XGBoost</a:t>
            </a:r>
            <a:r>
              <a:rPr lang="en-US" sz="900" b="1" dirty="0">
                <a:solidFill>
                  <a:schemeClr val="tx1"/>
                </a:solidFill>
              </a:rPr>
              <a:t>. January, 1371–1374. https://doi.org/10.1190/igc2017-351</a:t>
            </a:r>
          </a:p>
        </p:txBody>
      </p:sp>
    </p:spTree>
    <p:extLst>
      <p:ext uri="{BB962C8B-B14F-4D97-AF65-F5344CB8AC3E}">
        <p14:creationId xmlns:p14="http://schemas.microsoft.com/office/powerpoint/2010/main" val="13814017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Methodology</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a:bodyPr>
          <a:lstStyle/>
          <a:p>
            <a:pPr marL="914400" lvl="1" indent="-457200" algn="just">
              <a:buFont typeface="Arial" panose="020B0604020202020204" pitchFamily="34" charset="0"/>
              <a:buChar char="•"/>
            </a:pPr>
            <a:r>
              <a:rPr lang="en-US" sz="2400" b="1" dirty="0">
                <a:solidFill>
                  <a:schemeClr val="accent1">
                    <a:lumMod val="75000"/>
                  </a:schemeClr>
                </a:solidFill>
              </a:rPr>
              <a:t>RF and XGB Regressor were utilized to predict both labels </a:t>
            </a:r>
          </a:p>
          <a:p>
            <a:pPr marL="914400" lvl="1" indent="-457200" algn="just">
              <a:buFont typeface="Arial" panose="020B0604020202020204" pitchFamily="34" charset="0"/>
              <a:buChar char="•"/>
            </a:pPr>
            <a:r>
              <a:rPr lang="en-US" sz="2400" b="1" dirty="0">
                <a:solidFill>
                  <a:schemeClr val="accent1">
                    <a:lumMod val="75000"/>
                  </a:schemeClr>
                </a:solidFill>
              </a:rPr>
              <a:t>Scikit Learn Python Module and </a:t>
            </a:r>
            <a:r>
              <a:rPr lang="en-US" sz="2400" b="1" dirty="0" err="1">
                <a:solidFill>
                  <a:schemeClr val="accent1">
                    <a:lumMod val="75000"/>
                  </a:schemeClr>
                </a:solidFill>
              </a:rPr>
              <a:t>Xgboost</a:t>
            </a:r>
            <a:r>
              <a:rPr lang="en-US" sz="2400" b="1" dirty="0">
                <a:solidFill>
                  <a:schemeClr val="accent1">
                    <a:lumMod val="75000"/>
                  </a:schemeClr>
                </a:solidFill>
              </a:rPr>
              <a:t> library </a:t>
            </a: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r>
              <a:rPr lang="en-US" sz="2400" b="1" dirty="0">
                <a:solidFill>
                  <a:schemeClr val="accent1">
                    <a:lumMod val="75000"/>
                  </a:schemeClr>
                </a:solidFill>
              </a:rPr>
              <a:t>Modelling and evaluation:</a:t>
            </a:r>
          </a:p>
          <a:p>
            <a:pPr marL="1371600" lvl="2" indent="-457200" algn="just">
              <a:buFont typeface="Arial" panose="020B0604020202020204" pitchFamily="34" charset="0"/>
              <a:buChar char="•"/>
            </a:pPr>
            <a:r>
              <a:rPr lang="en-US" sz="2000" b="1" dirty="0">
                <a:solidFill>
                  <a:schemeClr val="tx1"/>
                </a:solidFill>
              </a:rPr>
              <a:t>5-fold Cross Validation</a:t>
            </a:r>
          </a:p>
          <a:p>
            <a:pPr marL="1371600" lvl="2" indent="-457200" algn="just">
              <a:buFont typeface="Arial" panose="020B0604020202020204" pitchFamily="34" charset="0"/>
              <a:buChar char="•"/>
            </a:pPr>
            <a:r>
              <a:rPr lang="en-US" sz="2000" b="1" dirty="0">
                <a:solidFill>
                  <a:schemeClr val="tx1"/>
                </a:solidFill>
              </a:rPr>
              <a:t>R², RMSE, and MAE</a:t>
            </a:r>
          </a:p>
          <a:p>
            <a:pPr marL="1371600" lvl="2" indent="-457200" algn="just">
              <a:buFont typeface="Arial" panose="020B0604020202020204" pitchFamily="34" charset="0"/>
              <a:buChar char="•"/>
            </a:pPr>
            <a:r>
              <a:rPr lang="en-US" sz="2000" b="1" dirty="0">
                <a:solidFill>
                  <a:schemeClr val="tx1"/>
                </a:solidFill>
              </a:rPr>
              <a:t>Grid Search CV – find best hyperparameters</a:t>
            </a:r>
          </a:p>
          <a:p>
            <a:pPr marL="1371600" lvl="2" indent="-457200" algn="just">
              <a:buFont typeface="Arial" panose="020B0604020202020204" pitchFamily="34" charset="0"/>
              <a:buChar char="•"/>
            </a:pPr>
            <a:r>
              <a:rPr lang="en-US" sz="2000" b="1" dirty="0">
                <a:solidFill>
                  <a:schemeClr val="tx1"/>
                </a:solidFill>
              </a:rPr>
              <a:t>Feature Selection with Features importance and Select from Model </a:t>
            </a:r>
          </a:p>
          <a:p>
            <a:pPr marL="1371600" lvl="2" indent="-457200" algn="just">
              <a:buFont typeface="Arial" panose="020B0604020202020204" pitchFamily="34" charset="0"/>
              <a:buChar char="•"/>
            </a:pPr>
            <a:r>
              <a:rPr lang="en-US" sz="2000" b="1" dirty="0">
                <a:solidFill>
                  <a:schemeClr val="tx1"/>
                </a:solidFill>
              </a:rPr>
              <a:t>Permutation Importance </a:t>
            </a:r>
          </a:p>
          <a:p>
            <a:pPr marL="914400" lvl="1" indent="-457200" algn="just">
              <a:buFont typeface="Arial" panose="020B0604020202020204" pitchFamily="34" charset="0"/>
              <a:buChar char="•"/>
            </a:pPr>
            <a:endParaRPr lang="en-US" sz="2400" b="1" dirty="0">
              <a:solidFill>
                <a:schemeClr val="accent1">
                  <a:lumMod val="75000"/>
                </a:schemeClr>
              </a:solidFill>
            </a:endParaRPr>
          </a:p>
          <a:p>
            <a:pPr marL="914400" lvl="1" indent="-457200" algn="just">
              <a:buFont typeface="Arial" panose="020B0604020202020204" pitchFamily="34" charset="0"/>
              <a:buChar char="•"/>
            </a:pPr>
            <a:r>
              <a:rPr lang="en-US" sz="2400" b="1" dirty="0">
                <a:solidFill>
                  <a:srgbClr val="C00000"/>
                </a:solidFill>
              </a:rPr>
              <a:t>Show </a:t>
            </a:r>
            <a:r>
              <a:rPr lang="en-US" sz="2400" b="1" dirty="0" err="1">
                <a:solidFill>
                  <a:srgbClr val="C00000"/>
                </a:solidFill>
              </a:rPr>
              <a:t>Jupyter</a:t>
            </a:r>
            <a:r>
              <a:rPr lang="en-US" sz="2400" b="1" dirty="0">
                <a:solidFill>
                  <a:srgbClr val="C00000"/>
                </a:solidFill>
              </a:rPr>
              <a:t> Notebook </a:t>
            </a:r>
          </a:p>
          <a:p>
            <a:pPr lvl="1" algn="just"/>
            <a:endParaRPr lang="en-US" sz="2400" b="1" dirty="0">
              <a:solidFill>
                <a:schemeClr val="accent1">
                  <a:lumMod val="75000"/>
                </a:schemeClr>
              </a:solidFill>
            </a:endParaRPr>
          </a:p>
        </p:txBody>
      </p:sp>
    </p:spTree>
    <p:extLst>
      <p:ext uri="{BB962C8B-B14F-4D97-AF65-F5344CB8AC3E}">
        <p14:creationId xmlns:p14="http://schemas.microsoft.com/office/powerpoint/2010/main" val="23332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Introduction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692696"/>
            <a:ext cx="8856984" cy="5616624"/>
          </a:xfrm>
        </p:spPr>
        <p:txBody>
          <a:bodyPr>
            <a:normAutofit/>
          </a:bodyPr>
          <a:lstStyle/>
          <a:p>
            <a:pPr marL="914400" lvl="1" indent="-457200" algn="just">
              <a:lnSpc>
                <a:spcPct val="150000"/>
              </a:lnSpc>
              <a:buFont typeface="Arial" panose="020B0604020202020204" pitchFamily="34" charset="0"/>
              <a:buChar char="•"/>
            </a:pPr>
            <a:r>
              <a:rPr lang="en-US" b="1" dirty="0">
                <a:solidFill>
                  <a:schemeClr val="accent1">
                    <a:lumMod val="75000"/>
                  </a:schemeClr>
                </a:solidFill>
              </a:rPr>
              <a:t>Geothermal resources:</a:t>
            </a:r>
          </a:p>
          <a:p>
            <a:pPr marL="1371600" lvl="2" indent="-457200" algn="just">
              <a:buFont typeface="Arial" panose="020B0604020202020204" pitchFamily="34" charset="0"/>
              <a:buChar char="•"/>
            </a:pPr>
            <a:r>
              <a:rPr lang="en-US" b="1" dirty="0">
                <a:solidFill>
                  <a:schemeClr val="tx1"/>
                </a:solidFill>
              </a:rPr>
              <a:t>Heat stored inside the Earth</a:t>
            </a:r>
            <a:r>
              <a:rPr lang="pt-BR" b="1" dirty="0">
                <a:solidFill>
                  <a:schemeClr val="tx1"/>
                </a:solidFill>
              </a:rPr>
              <a:t>’</a:t>
            </a:r>
            <a:r>
              <a:rPr lang="en-US" b="1" dirty="0">
                <a:solidFill>
                  <a:schemeClr val="tx1"/>
                </a:solidFill>
              </a:rPr>
              <a:t>s crust</a:t>
            </a:r>
          </a:p>
          <a:p>
            <a:pPr marL="1828800" lvl="3" indent="-457200" algn="just">
              <a:buFont typeface="Arial" panose="020B0604020202020204" pitchFamily="34" charset="0"/>
              <a:buChar char="•"/>
            </a:pPr>
            <a:r>
              <a:rPr lang="en-US" b="1" dirty="0">
                <a:solidFill>
                  <a:schemeClr val="tx1"/>
                </a:solidFill>
              </a:rPr>
              <a:t>Hot ground water</a:t>
            </a:r>
          </a:p>
          <a:p>
            <a:pPr marL="1828800" lvl="3" indent="-457200" algn="just">
              <a:buFont typeface="Arial" panose="020B0604020202020204" pitchFamily="34" charset="0"/>
              <a:buChar char="•"/>
            </a:pPr>
            <a:r>
              <a:rPr lang="en-US" b="1" dirty="0">
                <a:solidFill>
                  <a:schemeClr val="tx1"/>
                </a:solidFill>
              </a:rPr>
              <a:t>Heat in subsurface layers (EGS)</a:t>
            </a:r>
          </a:p>
          <a:p>
            <a:pPr marL="1371600" lvl="2" indent="-457200" algn="just">
              <a:buFont typeface="Arial" panose="020B0604020202020204" pitchFamily="34" charset="0"/>
              <a:buChar char="•"/>
            </a:pPr>
            <a:r>
              <a:rPr lang="en-US" b="1" dirty="0">
                <a:solidFill>
                  <a:schemeClr val="tx1"/>
                </a:solidFill>
              </a:rPr>
              <a:t>Used to generate electricity</a:t>
            </a:r>
          </a:p>
          <a:p>
            <a:pPr marL="1371600" lvl="2" indent="-457200" algn="just">
              <a:buFont typeface="Arial" panose="020B0604020202020204" pitchFamily="34" charset="0"/>
              <a:buChar char="•"/>
            </a:pPr>
            <a:r>
              <a:rPr lang="en-US" b="1" dirty="0">
                <a:solidFill>
                  <a:schemeClr val="tx1"/>
                </a:solidFill>
              </a:rPr>
              <a:t>Used directly</a:t>
            </a:r>
          </a:p>
          <a:p>
            <a:pPr marL="1828800" lvl="3" indent="-457200" algn="just">
              <a:buFont typeface="Arial" panose="020B0604020202020204" pitchFamily="34" charset="0"/>
              <a:buChar char="•"/>
            </a:pPr>
            <a:r>
              <a:rPr lang="en-US" b="1" dirty="0">
                <a:solidFill>
                  <a:schemeClr val="tx1"/>
                </a:solidFill>
              </a:rPr>
              <a:t>Heating of buildings and industrial processes</a:t>
            </a:r>
          </a:p>
          <a:p>
            <a:pPr marL="1371600" lvl="2" indent="-457200" algn="just">
              <a:buFont typeface="Arial" panose="020B0604020202020204" pitchFamily="34" charset="0"/>
              <a:buChar char="•"/>
            </a:pPr>
            <a:r>
              <a:rPr lang="en-US" b="1" dirty="0">
                <a:solidFill>
                  <a:schemeClr val="tx1"/>
                </a:solidFill>
              </a:rPr>
              <a:t>Renewable, cleaner and relatively constant</a:t>
            </a:r>
          </a:p>
          <a:p>
            <a:pPr marL="1371600" lvl="2" indent="-457200" algn="just">
              <a:buFont typeface="Arial" panose="020B0604020202020204" pitchFamily="34" charset="0"/>
              <a:buChar char="•"/>
            </a:pPr>
            <a:endParaRPr lang="en-US" b="1" dirty="0">
              <a:solidFill>
                <a:schemeClr val="tx1"/>
              </a:solidFill>
            </a:endParaRPr>
          </a:p>
        </p:txBody>
      </p:sp>
      <p:pic>
        <p:nvPicPr>
          <p:cNvPr id="1026" name="Picture 2" descr="How Does Geothermal Energy Work? - GreenFire Energy Inc.">
            <a:extLst>
              <a:ext uri="{FF2B5EF4-FFF2-40B4-BE49-F238E27FC236}">
                <a16:creationId xmlns:a16="http://schemas.microsoft.com/office/drawing/2014/main" id="{968DB101-14FF-4ED8-8BBB-AA681112C24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59492" y="4293096"/>
            <a:ext cx="2005530" cy="20094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ant awarded for monitoring software in EGS geothermal systems |  ThinkGeoEnergy - Geothermal Energy News">
            <a:extLst>
              <a:ext uri="{FF2B5EF4-FFF2-40B4-BE49-F238E27FC236}">
                <a16:creationId xmlns:a16="http://schemas.microsoft.com/office/drawing/2014/main" id="{1519F190-E917-467A-A7EB-33689D58E6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4293096"/>
            <a:ext cx="3096344" cy="200488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8A35253-0B3D-400B-B023-71437AC30B0A}"/>
              </a:ext>
            </a:extLst>
          </p:cNvPr>
          <p:cNvSpPr txBox="1"/>
          <p:nvPr/>
        </p:nvSpPr>
        <p:spPr>
          <a:xfrm>
            <a:off x="5724128" y="6237312"/>
            <a:ext cx="3798168" cy="261610"/>
          </a:xfrm>
          <a:prstGeom prst="rect">
            <a:avLst/>
          </a:prstGeom>
          <a:noFill/>
        </p:spPr>
        <p:txBody>
          <a:bodyPr wrap="square">
            <a:spAutoFit/>
          </a:bodyPr>
          <a:lstStyle/>
          <a:p>
            <a:r>
              <a:rPr lang="en-US" sz="1100" dirty="0"/>
              <a:t>www.thinkgeoenergy.com</a:t>
            </a:r>
          </a:p>
        </p:txBody>
      </p:sp>
      <p:sp>
        <p:nvSpPr>
          <p:cNvPr id="10" name="TextBox 9">
            <a:extLst>
              <a:ext uri="{FF2B5EF4-FFF2-40B4-BE49-F238E27FC236}">
                <a16:creationId xmlns:a16="http://schemas.microsoft.com/office/drawing/2014/main" id="{1716878E-392D-4710-993F-8412316A55EB}"/>
              </a:ext>
            </a:extLst>
          </p:cNvPr>
          <p:cNvSpPr txBox="1"/>
          <p:nvPr/>
        </p:nvSpPr>
        <p:spPr>
          <a:xfrm>
            <a:off x="1259632" y="6237312"/>
            <a:ext cx="3398434" cy="276999"/>
          </a:xfrm>
          <a:prstGeom prst="rect">
            <a:avLst/>
          </a:prstGeom>
          <a:noFill/>
        </p:spPr>
        <p:txBody>
          <a:bodyPr wrap="square">
            <a:spAutoFit/>
          </a:bodyPr>
          <a:lstStyle/>
          <a:p>
            <a:r>
              <a:rPr lang="en-US" sz="1200" dirty="0"/>
              <a:t>www.greenfireenergy.</a:t>
            </a:r>
            <a:r>
              <a:rPr lang="en-US" sz="1100" dirty="0"/>
              <a:t>com</a:t>
            </a:r>
            <a:endParaRPr lang="en-US" sz="1200" dirty="0"/>
          </a:p>
        </p:txBody>
      </p:sp>
    </p:spTree>
    <p:extLst>
      <p:ext uri="{BB962C8B-B14F-4D97-AF65-F5344CB8AC3E}">
        <p14:creationId xmlns:p14="http://schemas.microsoft.com/office/powerpoint/2010/main" val="1620402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ML with Geospatial Data</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928992" cy="5112568"/>
          </a:xfrm>
        </p:spPr>
        <p:txBody>
          <a:bodyPr>
            <a:normAutofit fontScale="92500" lnSpcReduction="10000"/>
          </a:bodyPr>
          <a:lstStyle/>
          <a:p>
            <a:pPr lvl="1" algn="just"/>
            <a:r>
              <a:rPr lang="en-US" b="1" dirty="0">
                <a:solidFill>
                  <a:schemeClr val="accent1">
                    <a:lumMod val="75000"/>
                  </a:schemeClr>
                </a:solidFill>
              </a:rPr>
              <a:t>Suggestions: </a:t>
            </a:r>
          </a:p>
          <a:p>
            <a:pPr lvl="1" algn="just"/>
            <a:endParaRPr lang="en-US" sz="24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GIS (ArcGIS, QGIS) – can be used to preprocess data and for visualization </a:t>
            </a: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rgbClr val="C00000"/>
                </a:solidFill>
              </a:rPr>
              <a:t>Python</a:t>
            </a:r>
            <a:r>
              <a:rPr lang="en-US" sz="2000" b="1" dirty="0">
                <a:solidFill>
                  <a:schemeClr val="accent1">
                    <a:lumMod val="75000"/>
                  </a:schemeClr>
                </a:solidFill>
              </a:rPr>
              <a:t> – preprocess and ML modelling </a:t>
            </a:r>
          </a:p>
          <a:p>
            <a:pPr marL="1371600" lvl="2" indent="-457200" algn="just">
              <a:buFont typeface="Arial" panose="020B0604020202020204" pitchFamily="34" charset="0"/>
              <a:buChar char="•"/>
            </a:pPr>
            <a:r>
              <a:rPr lang="en-US" sz="1600" b="1" dirty="0">
                <a:solidFill>
                  <a:schemeClr val="tx1"/>
                </a:solidFill>
              </a:rPr>
              <a:t>Pandas and </a:t>
            </a:r>
            <a:r>
              <a:rPr lang="en-US" sz="1600" b="1" dirty="0" err="1">
                <a:solidFill>
                  <a:schemeClr val="tx1"/>
                </a:solidFill>
              </a:rPr>
              <a:t>Numpy</a:t>
            </a:r>
            <a:endParaRPr lang="en-US" sz="1600" b="1" dirty="0">
              <a:solidFill>
                <a:schemeClr val="tx1"/>
              </a:solidFill>
            </a:endParaRPr>
          </a:p>
          <a:p>
            <a:pPr marL="1371600" lvl="2" indent="-457200" algn="just">
              <a:buFont typeface="Arial" panose="020B0604020202020204" pitchFamily="34" charset="0"/>
              <a:buChar char="•"/>
            </a:pPr>
            <a:r>
              <a:rPr lang="en-US" sz="1600" b="1" dirty="0">
                <a:solidFill>
                  <a:schemeClr val="tx1"/>
                </a:solidFill>
              </a:rPr>
              <a:t>Matplotlib, Seaborn, </a:t>
            </a:r>
            <a:r>
              <a:rPr lang="en-US" sz="1600" b="1" dirty="0" err="1">
                <a:solidFill>
                  <a:schemeClr val="tx1"/>
                </a:solidFill>
              </a:rPr>
              <a:t>Plotly</a:t>
            </a:r>
            <a:endParaRPr lang="en-US" sz="1600" b="1" dirty="0">
              <a:solidFill>
                <a:schemeClr val="tx1"/>
              </a:solidFill>
            </a:endParaRPr>
          </a:p>
          <a:p>
            <a:pPr marL="1371600" lvl="2" indent="-457200" algn="just">
              <a:buFont typeface="Arial" panose="020B0604020202020204" pitchFamily="34" charset="0"/>
              <a:buChar char="•"/>
            </a:pPr>
            <a:r>
              <a:rPr lang="en-US" sz="1600" b="1" dirty="0">
                <a:solidFill>
                  <a:srgbClr val="C00000"/>
                </a:solidFill>
              </a:rPr>
              <a:t>Scikit-Learn</a:t>
            </a:r>
          </a:p>
          <a:p>
            <a:pPr marL="1828800" lvl="3" indent="-457200" algn="just">
              <a:buFont typeface="Arial" panose="020B0604020202020204" pitchFamily="34" charset="0"/>
              <a:buChar char="•"/>
            </a:pPr>
            <a:r>
              <a:rPr lang="en-US" sz="1200" b="1" dirty="0">
                <a:solidFill>
                  <a:schemeClr val="tx1"/>
                </a:solidFill>
              </a:rPr>
              <a:t>Feature engineering</a:t>
            </a:r>
          </a:p>
          <a:p>
            <a:pPr marL="1828800" lvl="3" indent="-457200" algn="just">
              <a:buFont typeface="Arial" panose="020B0604020202020204" pitchFamily="34" charset="0"/>
              <a:buChar char="•"/>
            </a:pPr>
            <a:r>
              <a:rPr lang="en-US" sz="1200" b="1" dirty="0">
                <a:solidFill>
                  <a:schemeClr val="tx1"/>
                </a:solidFill>
              </a:rPr>
              <a:t>Feature selection</a:t>
            </a:r>
          </a:p>
          <a:p>
            <a:pPr marL="1828800" lvl="3" indent="-457200" algn="just">
              <a:buFont typeface="Arial" panose="020B0604020202020204" pitchFamily="34" charset="0"/>
              <a:buChar char="•"/>
            </a:pPr>
            <a:r>
              <a:rPr lang="en-US" sz="1200" b="1" dirty="0">
                <a:solidFill>
                  <a:schemeClr val="tx1"/>
                </a:solidFill>
              </a:rPr>
              <a:t>Dimensionality reduction</a:t>
            </a:r>
          </a:p>
          <a:p>
            <a:pPr marL="1828800" lvl="3" indent="-457200" algn="just">
              <a:buFont typeface="Arial" panose="020B0604020202020204" pitchFamily="34" charset="0"/>
              <a:buChar char="•"/>
            </a:pPr>
            <a:r>
              <a:rPr lang="en-US" sz="1200" b="1" dirty="0">
                <a:solidFill>
                  <a:schemeClr val="tx1"/>
                </a:solidFill>
              </a:rPr>
              <a:t>ML models</a:t>
            </a:r>
          </a:p>
          <a:p>
            <a:pPr marL="1828800" lvl="3" indent="-457200" algn="just">
              <a:buFont typeface="Arial" panose="020B0604020202020204" pitchFamily="34" charset="0"/>
              <a:buChar char="•"/>
            </a:pPr>
            <a:r>
              <a:rPr lang="en-US" sz="1200" b="1" dirty="0">
                <a:solidFill>
                  <a:schemeClr val="tx1"/>
                </a:solidFill>
              </a:rPr>
              <a:t>ETC</a:t>
            </a:r>
          </a:p>
          <a:p>
            <a:pPr marL="1371600" lvl="2" indent="-457200" algn="just">
              <a:buFont typeface="Arial" panose="020B0604020202020204" pitchFamily="34" charset="0"/>
              <a:buChar char="•"/>
            </a:pPr>
            <a:r>
              <a:rPr lang="en-US" sz="1600" b="1" dirty="0" err="1">
                <a:solidFill>
                  <a:schemeClr val="tx1"/>
                </a:solidFill>
              </a:rPr>
              <a:t>Keras</a:t>
            </a:r>
            <a:r>
              <a:rPr lang="en-US" sz="1600" b="1" dirty="0">
                <a:solidFill>
                  <a:schemeClr val="tx1"/>
                </a:solidFill>
              </a:rPr>
              <a:t> and Tensor flow  - deep learning</a:t>
            </a:r>
          </a:p>
          <a:p>
            <a:pPr marL="1371600" lvl="2" indent="-457200" algn="just">
              <a:buFont typeface="Arial" panose="020B0604020202020204" pitchFamily="34" charset="0"/>
              <a:buChar char="•"/>
            </a:pPr>
            <a:r>
              <a:rPr lang="en-US" sz="1600" b="1" dirty="0">
                <a:solidFill>
                  <a:schemeClr val="tx1"/>
                </a:solidFill>
              </a:rPr>
              <a:t>Geospatial libraries</a:t>
            </a:r>
            <a:endParaRPr lang="en-US" sz="2000" b="1" dirty="0">
              <a:solidFill>
                <a:schemeClr val="accent1">
                  <a:lumMod val="75000"/>
                </a:schemeClr>
              </a:solidFill>
            </a:endParaRPr>
          </a:p>
          <a:p>
            <a:pPr marL="914400" lvl="1" indent="-457200" algn="just">
              <a:buFont typeface="Arial" panose="020B0604020202020204" pitchFamily="34" charset="0"/>
              <a:buChar char="•"/>
            </a:pPr>
            <a:endParaRPr lang="en-US" sz="2000" b="1" dirty="0">
              <a:solidFill>
                <a:schemeClr val="accent1">
                  <a:lumMod val="75000"/>
                </a:schemeClr>
              </a:solidFill>
            </a:endParaRPr>
          </a:p>
          <a:p>
            <a:pPr marL="914400" lvl="1" indent="-457200" algn="just">
              <a:buFont typeface="Arial" panose="020B0604020202020204" pitchFamily="34" charset="0"/>
              <a:buChar char="•"/>
            </a:pPr>
            <a:r>
              <a:rPr lang="en-US" sz="2000" b="1" dirty="0">
                <a:solidFill>
                  <a:schemeClr val="accent1">
                    <a:lumMod val="75000"/>
                  </a:schemeClr>
                </a:solidFill>
              </a:rPr>
              <a:t>Other programming languages and libraries</a:t>
            </a:r>
          </a:p>
          <a:p>
            <a:pPr marL="914400" lvl="1" indent="-457200" algn="just">
              <a:buFont typeface="Arial" panose="020B0604020202020204" pitchFamily="34" charset="0"/>
              <a:buChar char="•"/>
            </a:pPr>
            <a:r>
              <a:rPr lang="en-US" sz="2000" b="1" dirty="0" err="1">
                <a:solidFill>
                  <a:schemeClr val="accent1">
                    <a:lumMod val="75000"/>
                  </a:schemeClr>
                </a:solidFill>
              </a:rPr>
              <a:t>Softwares</a:t>
            </a:r>
            <a:r>
              <a:rPr lang="en-US" sz="2000" b="1" dirty="0">
                <a:solidFill>
                  <a:schemeClr val="accent1">
                    <a:lumMod val="75000"/>
                  </a:schemeClr>
                </a:solidFill>
              </a:rPr>
              <a:t> such as </a:t>
            </a:r>
            <a:r>
              <a:rPr lang="en-US" sz="2000" b="1" dirty="0" err="1">
                <a:solidFill>
                  <a:schemeClr val="accent1">
                    <a:lumMod val="75000"/>
                  </a:schemeClr>
                </a:solidFill>
              </a:rPr>
              <a:t>weka</a:t>
            </a:r>
            <a:r>
              <a:rPr lang="en-US" sz="2000" b="1" dirty="0">
                <a:solidFill>
                  <a:schemeClr val="accent1">
                    <a:lumMod val="75000"/>
                  </a:schemeClr>
                </a:solidFill>
              </a:rPr>
              <a:t>, orange, </a:t>
            </a:r>
            <a:r>
              <a:rPr lang="en-US" sz="2000" b="1" dirty="0" err="1">
                <a:solidFill>
                  <a:schemeClr val="accent1">
                    <a:lumMod val="75000"/>
                  </a:schemeClr>
                </a:solidFill>
              </a:rPr>
              <a:t>etc</a:t>
            </a:r>
            <a:r>
              <a:rPr lang="en-US" sz="2000" b="1" dirty="0">
                <a:solidFill>
                  <a:schemeClr val="accent1">
                    <a:lumMod val="75000"/>
                  </a:schemeClr>
                </a:solidFill>
              </a:rPr>
              <a:t> </a:t>
            </a:r>
          </a:p>
          <a:p>
            <a:pPr marL="914400" lvl="1" indent="-457200" algn="just">
              <a:buFont typeface="Arial" panose="020B0604020202020204" pitchFamily="34" charset="0"/>
              <a:buChar char="•"/>
            </a:pPr>
            <a:endParaRPr lang="en-US" sz="2400" b="1" dirty="0">
              <a:solidFill>
                <a:schemeClr val="accent1">
                  <a:lumMod val="75000"/>
                </a:schemeClr>
              </a:solidFill>
            </a:endParaRPr>
          </a:p>
          <a:p>
            <a:pPr lvl="1" algn="just"/>
            <a:endParaRPr lang="en-US" sz="2400" b="1" dirty="0">
              <a:solidFill>
                <a:schemeClr val="accent1">
                  <a:lumMod val="75000"/>
                </a:schemeClr>
              </a:solidFill>
            </a:endParaRPr>
          </a:p>
        </p:txBody>
      </p:sp>
    </p:spTree>
    <p:extLst>
      <p:ext uri="{BB962C8B-B14F-4D97-AF65-F5344CB8AC3E}">
        <p14:creationId xmlns:p14="http://schemas.microsoft.com/office/powerpoint/2010/main" val="3074036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4116" y="1484784"/>
            <a:ext cx="6426156" cy="3312368"/>
          </a:xfrm>
        </p:spPr>
        <p:txBody>
          <a:bodyPr wrap="square" lIns="0" tIns="0" rIns="0" bIns="0" anchor="ctr" anchorCtr="0">
            <a:noAutofit/>
          </a:bodyPr>
          <a:lstStyle/>
          <a:p>
            <a:pPr algn="l">
              <a:lnSpc>
                <a:spcPts val="2800"/>
              </a:lnSpc>
              <a:spcAft>
                <a:spcPts val="600"/>
              </a:spcAft>
            </a:pPr>
            <a:r>
              <a:rPr lang="en-US" sz="6600" dirty="0">
                <a:solidFill>
                  <a:schemeClr val="bg1"/>
                </a:solidFill>
                <a:latin typeface="Circular Std Black" pitchFamily="34" charset="0"/>
                <a:cs typeface="Circular Std Black" pitchFamily="34" charset="0"/>
              </a:rPr>
              <a:t>Thank you!</a:t>
            </a:r>
          </a:p>
          <a:p>
            <a:pPr algn="l">
              <a:lnSpc>
                <a:spcPts val="2800"/>
              </a:lnSpc>
              <a:spcAft>
                <a:spcPts val="600"/>
              </a:spcAft>
            </a:pPr>
            <a:endParaRPr lang="en-US" sz="5400" dirty="0">
              <a:solidFill>
                <a:schemeClr val="bg1"/>
              </a:solidFill>
              <a:latin typeface="Circular Std Black" pitchFamily="34" charset="0"/>
              <a:cs typeface="Circular Std Black" pitchFamily="34" charset="0"/>
            </a:endParaRPr>
          </a:p>
          <a:p>
            <a:pPr algn="l">
              <a:lnSpc>
                <a:spcPts val="2800"/>
              </a:lnSpc>
              <a:spcAft>
                <a:spcPts val="600"/>
              </a:spcAft>
            </a:pPr>
            <a:endParaRPr lang="en-US" sz="5400" dirty="0">
              <a:solidFill>
                <a:schemeClr val="bg1"/>
              </a:solidFill>
              <a:latin typeface="Circular Std Black" pitchFamily="34" charset="0"/>
              <a:cs typeface="Circular Std Black" pitchFamily="34" charset="0"/>
            </a:endParaRPr>
          </a:p>
          <a:p>
            <a:pPr algn="l">
              <a:lnSpc>
                <a:spcPts val="2800"/>
              </a:lnSpc>
              <a:spcAft>
                <a:spcPts val="600"/>
              </a:spcAft>
            </a:pPr>
            <a:endParaRPr lang="en-US" sz="6600" dirty="0">
              <a:solidFill>
                <a:schemeClr val="bg1"/>
              </a:solidFill>
              <a:latin typeface="Circular Std Black" pitchFamily="34" charset="0"/>
              <a:cs typeface="Circular Std Black" pitchFamily="34" charset="0"/>
            </a:endParaRPr>
          </a:p>
        </p:txBody>
      </p:sp>
      <p:sp>
        <p:nvSpPr>
          <p:cNvPr id="6" name="Subtitle 2"/>
          <p:cNvSpPr txBox="1">
            <a:spLocks/>
          </p:cNvSpPr>
          <p:nvPr/>
        </p:nvSpPr>
        <p:spPr>
          <a:xfrm>
            <a:off x="594116" y="4797152"/>
            <a:ext cx="6426156" cy="1152128"/>
          </a:xfrm>
          <a:prstGeom prst="rect">
            <a:avLst/>
          </a:prstGeom>
        </p:spPr>
        <p:txBody>
          <a:bodyPr vert="horz" wrap="square" lIns="0" tIns="0" rIns="0" bIns="0" rtlCol="0" anchor="t" anchorCtr="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lr>
                <a:srgbClr val="BED62F"/>
              </a:buClr>
              <a:buFont typeface="Wingdings" pitchFamily="2" charset="2"/>
              <a:buChar char="§"/>
            </a:pPr>
            <a:endParaRPr lang="en-US" sz="1600" dirty="0">
              <a:solidFill>
                <a:prstClr val="white"/>
              </a:solidFill>
              <a:latin typeface="Circular Std Book" pitchFamily="34" charset="0"/>
              <a:cs typeface="Circular Std Book" pitchFamily="34" charset="0"/>
            </a:endParaRPr>
          </a:p>
        </p:txBody>
      </p:sp>
    </p:spTree>
    <p:extLst>
      <p:ext uri="{BB962C8B-B14F-4D97-AF65-F5344CB8AC3E}">
        <p14:creationId xmlns:p14="http://schemas.microsoft.com/office/powerpoint/2010/main" val="569662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Introduction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980728"/>
            <a:ext cx="8856984" cy="5328592"/>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Geothermal exploration:</a:t>
            </a:r>
          </a:p>
          <a:p>
            <a:pPr marL="914400" lvl="1" indent="-457200" algn="just">
              <a:buFont typeface="Arial" panose="020B0604020202020204" pitchFamily="34" charset="0"/>
              <a:buChar char="•"/>
            </a:pPr>
            <a:endParaRPr lang="en-US" b="1" dirty="0">
              <a:solidFill>
                <a:schemeClr val="accent1">
                  <a:lumMod val="75000"/>
                </a:schemeClr>
              </a:solidFill>
            </a:endParaRPr>
          </a:p>
          <a:p>
            <a:pPr marL="1371600" lvl="2" indent="-457200" algn="just">
              <a:buFont typeface="Arial" panose="020B0604020202020204" pitchFamily="34" charset="0"/>
              <a:buChar char="•"/>
            </a:pPr>
            <a:r>
              <a:rPr lang="en-US" b="1" dirty="0">
                <a:solidFill>
                  <a:schemeClr val="tx1"/>
                </a:solidFill>
              </a:rPr>
              <a:t>Search for places with hot water or heat that can be economically explored</a:t>
            </a:r>
          </a:p>
          <a:p>
            <a:pPr marL="1371600" lvl="2"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r>
              <a:rPr lang="en-US" b="1" dirty="0">
                <a:solidFill>
                  <a:schemeClr val="tx1"/>
                </a:solidFill>
              </a:rPr>
              <a:t>Requires many resources</a:t>
            </a:r>
          </a:p>
          <a:p>
            <a:pPr marL="1371600" lvl="2"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r>
              <a:rPr lang="en-US" b="1" dirty="0">
                <a:solidFill>
                  <a:schemeClr val="tx1"/>
                </a:solidFill>
              </a:rPr>
              <a:t>Traditionally achieved through:</a:t>
            </a:r>
          </a:p>
          <a:p>
            <a:pPr marL="1828800" lvl="3" indent="-457200" algn="just">
              <a:buFont typeface="Arial" panose="020B0604020202020204" pitchFamily="34" charset="0"/>
              <a:buChar char="•"/>
            </a:pPr>
            <a:r>
              <a:rPr lang="en-US" b="1" dirty="0">
                <a:solidFill>
                  <a:schemeClr val="tx1"/>
                </a:solidFill>
              </a:rPr>
              <a:t>Field surveys and drilling campaigns</a:t>
            </a:r>
          </a:p>
          <a:p>
            <a:pPr marL="1828800" lvl="3" indent="-457200" algn="just">
              <a:buFont typeface="Arial" panose="020B0604020202020204" pitchFamily="34" charset="0"/>
              <a:buChar char="•"/>
            </a:pPr>
            <a:r>
              <a:rPr lang="en-US" b="1" dirty="0">
                <a:solidFill>
                  <a:schemeClr val="tx1"/>
                </a:solidFill>
              </a:rPr>
              <a:t>Geophysical, geological and geochemical analysis</a:t>
            </a:r>
          </a:p>
          <a:p>
            <a:pPr marL="1371600" lvl="2" indent="-457200" algn="just">
              <a:buFont typeface="Arial" panose="020B0604020202020204" pitchFamily="34" charset="0"/>
              <a:buChar char="•"/>
            </a:pPr>
            <a:endParaRPr lang="en-US" b="1" dirty="0">
              <a:solidFill>
                <a:schemeClr val="tx1"/>
              </a:solidFill>
            </a:endParaRPr>
          </a:p>
        </p:txBody>
      </p:sp>
      <p:pic>
        <p:nvPicPr>
          <p:cNvPr id="2050" name="Picture 2" descr="Indonesia government led geothermal drilling campaign to only focus on two  areas in 2021 | ThinkGeoEnergy - Geothermal Energy News">
            <a:extLst>
              <a:ext uri="{FF2B5EF4-FFF2-40B4-BE49-F238E27FC236}">
                <a16:creationId xmlns:a16="http://schemas.microsoft.com/office/drawing/2014/main" id="{25F8DDD7-841A-40C3-A0B4-A831C51822D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84168" y="2564904"/>
            <a:ext cx="2827951" cy="17281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0557A28-E28A-4480-A39E-783E510858A9}"/>
              </a:ext>
            </a:extLst>
          </p:cNvPr>
          <p:cNvSpPr txBox="1"/>
          <p:nvPr/>
        </p:nvSpPr>
        <p:spPr>
          <a:xfrm>
            <a:off x="6732240" y="4221088"/>
            <a:ext cx="3798168" cy="261610"/>
          </a:xfrm>
          <a:prstGeom prst="rect">
            <a:avLst/>
          </a:prstGeom>
          <a:noFill/>
        </p:spPr>
        <p:txBody>
          <a:bodyPr wrap="square">
            <a:spAutoFit/>
          </a:bodyPr>
          <a:lstStyle/>
          <a:p>
            <a:r>
              <a:rPr lang="en-US" sz="1100" dirty="0"/>
              <a:t>www.thinkgeoenergy.com</a:t>
            </a:r>
          </a:p>
        </p:txBody>
      </p:sp>
    </p:spTree>
    <p:extLst>
      <p:ext uri="{BB962C8B-B14F-4D97-AF65-F5344CB8AC3E}">
        <p14:creationId xmlns:p14="http://schemas.microsoft.com/office/powerpoint/2010/main" val="6689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Introduction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856984" cy="5112568"/>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Methods to locate promising areas and reduce risks:</a:t>
            </a:r>
          </a:p>
          <a:p>
            <a:pPr marL="914400" lvl="1" indent="-457200" algn="just">
              <a:buFont typeface="Arial" panose="020B0604020202020204" pitchFamily="34" charset="0"/>
              <a:buChar char="•"/>
            </a:pPr>
            <a:endParaRPr lang="en-US" b="1" dirty="0">
              <a:solidFill>
                <a:schemeClr val="accent1">
                  <a:lumMod val="75000"/>
                </a:schemeClr>
              </a:solidFill>
            </a:endParaRPr>
          </a:p>
          <a:p>
            <a:pPr marL="1371600" lvl="2" indent="-457200" algn="just">
              <a:buFont typeface="Arial" panose="020B0604020202020204" pitchFamily="34" charset="0"/>
              <a:buChar char="•"/>
            </a:pPr>
            <a:r>
              <a:rPr lang="en-US" b="1" dirty="0">
                <a:solidFill>
                  <a:schemeClr val="tx1"/>
                </a:solidFill>
              </a:rPr>
              <a:t>GIS-based spatial analysis</a:t>
            </a:r>
          </a:p>
          <a:p>
            <a:pPr marL="1828800" lvl="3" indent="-457200" algn="just">
              <a:buFont typeface="Arial" panose="020B0604020202020204" pitchFamily="34" charset="0"/>
              <a:buChar char="•"/>
            </a:pPr>
            <a:r>
              <a:rPr lang="en-US" b="1" dirty="0">
                <a:solidFill>
                  <a:schemeClr val="tx1"/>
                </a:solidFill>
              </a:rPr>
              <a:t>Geo statistics</a:t>
            </a:r>
          </a:p>
          <a:p>
            <a:pPr marL="1828800" lvl="3" indent="-457200" algn="just">
              <a:buFont typeface="Arial" panose="020B0604020202020204" pitchFamily="34" charset="0"/>
              <a:buChar char="•"/>
            </a:pPr>
            <a:r>
              <a:rPr lang="en-US" b="1" dirty="0">
                <a:solidFill>
                  <a:schemeClr val="tx1"/>
                </a:solidFill>
              </a:rPr>
              <a:t>GIS-based Multi criteria decision analysis</a:t>
            </a:r>
          </a:p>
          <a:p>
            <a:pPr marL="1828800" lvl="3"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r>
              <a:rPr lang="en-US" b="1" dirty="0">
                <a:solidFill>
                  <a:schemeClr val="tx1"/>
                </a:solidFill>
              </a:rPr>
              <a:t>Machine Learning models</a:t>
            </a:r>
          </a:p>
          <a:p>
            <a:pPr marL="1371600" lvl="2" indent="-457200" algn="just">
              <a:buFont typeface="Arial" panose="020B0604020202020204" pitchFamily="34" charset="0"/>
              <a:buChar char="•"/>
            </a:pPr>
            <a:endParaRPr lang="en-US" b="1" dirty="0">
              <a:solidFill>
                <a:schemeClr val="tx1"/>
              </a:solidFill>
            </a:endParaRPr>
          </a:p>
        </p:txBody>
      </p:sp>
      <p:pic>
        <p:nvPicPr>
          <p:cNvPr id="4" name="Picture 10" descr="Vector Illustration Of GIS Spatial Data Layers Concept For Business..  Royalty Free Cliparts, Vectors, And Stock Illustration. Image 67318622.">
            <a:extLst>
              <a:ext uri="{FF2B5EF4-FFF2-40B4-BE49-F238E27FC236}">
                <a16:creationId xmlns:a16="http://schemas.microsoft.com/office/drawing/2014/main" id="{7DFB17EB-CBED-4006-89C1-0488B03EA1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52320" y="2204864"/>
            <a:ext cx="927547" cy="9275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Machine Learning Icon. Monochrome Style Design From Machine Learning..  Royalty Free Cliparts, Vectors, And Stock Illustration. Image 108745601.">
            <a:extLst>
              <a:ext uri="{FF2B5EF4-FFF2-40B4-BE49-F238E27FC236}">
                <a16:creationId xmlns:a16="http://schemas.microsoft.com/office/drawing/2014/main" id="{93DE7673-6AD0-45D3-B694-025AAE0AF0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0312" y="3645024"/>
            <a:ext cx="1196752" cy="1196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12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Introduction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856984" cy="5112568"/>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Study area: Mainland Portugal</a:t>
            </a:r>
          </a:p>
          <a:p>
            <a:pPr marL="914400" lvl="1" indent="-457200" algn="just">
              <a:buFont typeface="Arial" panose="020B0604020202020204" pitchFamily="34" charset="0"/>
              <a:buChar char="•"/>
            </a:pPr>
            <a:endParaRPr lang="en-US" b="1" dirty="0">
              <a:solidFill>
                <a:schemeClr val="accent1">
                  <a:lumMod val="75000"/>
                </a:schemeClr>
              </a:solidFill>
            </a:endParaRPr>
          </a:p>
          <a:p>
            <a:pPr marL="1371600" lvl="2" indent="-457200" algn="just">
              <a:buFont typeface="Arial" panose="020B0604020202020204" pitchFamily="34" charset="0"/>
              <a:buChar char="•"/>
            </a:pPr>
            <a:r>
              <a:rPr lang="en-US" b="1" dirty="0">
                <a:solidFill>
                  <a:schemeClr val="tx1"/>
                </a:solidFill>
              </a:rPr>
              <a:t>Continental land with 89 015 km²</a:t>
            </a:r>
          </a:p>
          <a:p>
            <a:pPr marL="1371600" lvl="2" indent="-457200" algn="just">
              <a:buFont typeface="Arial" panose="020B0604020202020204" pitchFamily="34" charset="0"/>
              <a:buChar char="•"/>
            </a:pPr>
            <a:r>
              <a:rPr lang="en-US" b="1" dirty="0">
                <a:solidFill>
                  <a:schemeClr val="tx1"/>
                </a:solidFill>
              </a:rPr>
              <a:t>Low enthalpy systems explored for direct use</a:t>
            </a:r>
          </a:p>
          <a:p>
            <a:pPr marL="1371600" lvl="2"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r>
              <a:rPr lang="en-US" b="1" dirty="0">
                <a:solidFill>
                  <a:schemeClr val="tx1"/>
                </a:solidFill>
              </a:rPr>
              <a:t>Recent efforts to: improve knowledge, foment future geothermal explorations. </a:t>
            </a:r>
          </a:p>
          <a:p>
            <a:pPr marL="1828800" lvl="3" indent="-457200" algn="just">
              <a:buFont typeface="Arial" panose="020B0604020202020204" pitchFamily="34" charset="0"/>
              <a:buChar char="•"/>
            </a:pPr>
            <a:r>
              <a:rPr lang="en-US" b="1" dirty="0">
                <a:solidFill>
                  <a:schemeClr val="tx1"/>
                </a:solidFill>
              </a:rPr>
              <a:t>Geothermal Atlas of Portugal (</a:t>
            </a:r>
            <a:r>
              <a:rPr lang="en-US" b="1" dirty="0" err="1">
                <a:solidFill>
                  <a:schemeClr val="tx1"/>
                </a:solidFill>
              </a:rPr>
              <a:t>Ramalho</a:t>
            </a:r>
            <a:r>
              <a:rPr lang="en-US" b="1" dirty="0">
                <a:solidFill>
                  <a:schemeClr val="tx1"/>
                </a:solidFill>
              </a:rPr>
              <a:t> &amp; Correia, 2015)</a:t>
            </a:r>
          </a:p>
          <a:p>
            <a:pPr marL="1828800" lvl="3" indent="-457200" algn="just">
              <a:buFont typeface="Arial" panose="020B0604020202020204" pitchFamily="34" charset="0"/>
              <a:buChar char="•"/>
            </a:pPr>
            <a:r>
              <a:rPr lang="en-US" b="1" dirty="0">
                <a:solidFill>
                  <a:schemeClr val="tx1"/>
                </a:solidFill>
              </a:rPr>
              <a:t>Promising theoretical EGS potential in the Iberian Peninsula (Chamorro et al., 2014)</a:t>
            </a:r>
          </a:p>
        </p:txBody>
      </p:sp>
    </p:spTree>
    <p:extLst>
      <p:ext uri="{BB962C8B-B14F-4D97-AF65-F5344CB8AC3E}">
        <p14:creationId xmlns:p14="http://schemas.microsoft.com/office/powerpoint/2010/main" val="2938091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Introduction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856984" cy="5112568"/>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This study couples GIS and ML to assess the potential for geothermal exploration by predicting:</a:t>
            </a:r>
          </a:p>
          <a:p>
            <a:pPr marL="914400" lvl="1" indent="-457200" algn="just">
              <a:buFont typeface="Arial" panose="020B0604020202020204" pitchFamily="34" charset="0"/>
              <a:buChar char="•"/>
            </a:pPr>
            <a:endParaRPr lang="en-US" sz="3200" b="1" dirty="0">
              <a:solidFill>
                <a:schemeClr val="accent1">
                  <a:lumMod val="75000"/>
                </a:schemeClr>
              </a:solidFill>
            </a:endParaRPr>
          </a:p>
          <a:p>
            <a:pPr marL="1371600" lvl="2" indent="-457200" algn="just">
              <a:buFont typeface="Arial" panose="020B0604020202020204" pitchFamily="34" charset="0"/>
              <a:buChar char="•"/>
            </a:pPr>
            <a:r>
              <a:rPr lang="en-US" b="1" dirty="0">
                <a:solidFill>
                  <a:schemeClr val="tx1"/>
                </a:solidFill>
              </a:rPr>
              <a:t>Geothermal gradient (°C/km) </a:t>
            </a:r>
          </a:p>
          <a:p>
            <a:pPr marL="1371600" lvl="2"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r>
              <a:rPr lang="en-US" b="1" dirty="0">
                <a:solidFill>
                  <a:schemeClr val="tx1"/>
                </a:solidFill>
              </a:rPr>
              <a:t>Surface heat flow density (</a:t>
            </a:r>
            <a:r>
              <a:rPr lang="en-US" b="1" dirty="0" err="1">
                <a:solidFill>
                  <a:schemeClr val="tx1"/>
                </a:solidFill>
              </a:rPr>
              <a:t>mW</a:t>
            </a:r>
            <a:r>
              <a:rPr lang="en-US" b="1" dirty="0">
                <a:solidFill>
                  <a:schemeClr val="tx1"/>
                </a:solidFill>
              </a:rPr>
              <a:t>/m²)</a:t>
            </a:r>
          </a:p>
        </p:txBody>
      </p:sp>
    </p:spTree>
    <p:extLst>
      <p:ext uri="{BB962C8B-B14F-4D97-AF65-F5344CB8AC3E}">
        <p14:creationId xmlns:p14="http://schemas.microsoft.com/office/powerpoint/2010/main" val="12565886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7B2FC5F3-8F20-41FE-A731-02FC89FB87C2}"/>
              </a:ext>
            </a:extLst>
          </p:cNvPr>
          <p:cNvSpPr>
            <a:spLocks noGrp="1"/>
          </p:cNvSpPr>
          <p:nvPr>
            <p:ph type="ctrTitle"/>
          </p:nvPr>
        </p:nvSpPr>
        <p:spPr>
          <a:xfrm>
            <a:off x="685800" y="0"/>
            <a:ext cx="7772400" cy="875784"/>
          </a:xfrm>
        </p:spPr>
        <p:txBody>
          <a:bodyPr>
            <a:normAutofit/>
          </a:bodyPr>
          <a:lstStyle/>
          <a:p>
            <a:r>
              <a:rPr lang="en-US" sz="3600" b="1" dirty="0"/>
              <a:t> Introduction</a:t>
            </a:r>
          </a:p>
        </p:txBody>
      </p:sp>
      <p:sp>
        <p:nvSpPr>
          <p:cNvPr id="11" name="Subtitle 1">
            <a:extLst>
              <a:ext uri="{FF2B5EF4-FFF2-40B4-BE49-F238E27FC236}">
                <a16:creationId xmlns:a16="http://schemas.microsoft.com/office/drawing/2014/main" id="{6E5E31F4-E422-4812-93F0-B89B3E1FD178}"/>
              </a:ext>
            </a:extLst>
          </p:cNvPr>
          <p:cNvSpPr>
            <a:spLocks noGrp="1"/>
          </p:cNvSpPr>
          <p:nvPr>
            <p:ph type="subTitle" idx="1"/>
          </p:nvPr>
        </p:nvSpPr>
        <p:spPr>
          <a:xfrm>
            <a:off x="107504" y="1196752"/>
            <a:ext cx="8856984" cy="5112568"/>
          </a:xfrm>
        </p:spPr>
        <p:txBody>
          <a:bodyPr>
            <a:normAutofit/>
          </a:bodyPr>
          <a:lstStyle/>
          <a:p>
            <a:pPr marL="914400" lvl="1" indent="-457200" algn="just">
              <a:buFont typeface="Arial" panose="020B0604020202020204" pitchFamily="34" charset="0"/>
              <a:buChar char="•"/>
            </a:pPr>
            <a:r>
              <a:rPr lang="en-US" b="1" dirty="0">
                <a:solidFill>
                  <a:schemeClr val="accent1">
                    <a:lumMod val="75000"/>
                  </a:schemeClr>
                </a:solidFill>
              </a:rPr>
              <a:t>Goal and objectives:</a:t>
            </a:r>
          </a:p>
          <a:p>
            <a:pPr marL="914400" lvl="1" indent="-457200" algn="just">
              <a:buFont typeface="Arial" panose="020B0604020202020204" pitchFamily="34" charset="0"/>
              <a:buChar char="•"/>
            </a:pPr>
            <a:endParaRPr lang="en-US" b="1" dirty="0">
              <a:solidFill>
                <a:schemeClr val="accent1">
                  <a:lumMod val="75000"/>
                </a:schemeClr>
              </a:solidFill>
            </a:endParaRPr>
          </a:p>
          <a:p>
            <a:pPr marL="1371600" lvl="2" indent="-457200" algn="just">
              <a:buFont typeface="Arial" panose="020B0604020202020204" pitchFamily="34" charset="0"/>
              <a:buChar char="•"/>
            </a:pPr>
            <a:r>
              <a:rPr lang="en-US" b="1" dirty="0">
                <a:solidFill>
                  <a:schemeClr val="tx1"/>
                </a:solidFill>
              </a:rPr>
              <a:t>Evaluate if labels can be predicted using publicly available data on geological, hydrogeological, geophysical, terrain, and weather information by ML models</a:t>
            </a:r>
          </a:p>
          <a:p>
            <a:pPr marL="1371600" lvl="2"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r>
              <a:rPr lang="en-US" b="1" dirty="0">
                <a:solidFill>
                  <a:schemeClr val="tx1"/>
                </a:solidFill>
              </a:rPr>
              <a:t>Compare the results of two different algorithms</a:t>
            </a:r>
          </a:p>
          <a:p>
            <a:pPr marL="1371600" lvl="2" indent="-457200" algn="just">
              <a:buFont typeface="Arial" panose="020B0604020202020204" pitchFamily="34" charset="0"/>
              <a:buChar char="•"/>
            </a:pPr>
            <a:endParaRPr lang="en-US" b="1" dirty="0">
              <a:solidFill>
                <a:schemeClr val="tx1"/>
              </a:solidFill>
            </a:endParaRPr>
          </a:p>
          <a:p>
            <a:pPr marL="1371600" lvl="2" indent="-457200" algn="just">
              <a:buFont typeface="Arial" panose="020B0604020202020204" pitchFamily="34" charset="0"/>
              <a:buChar char="•"/>
            </a:pPr>
            <a:r>
              <a:rPr lang="en-US" b="1" dirty="0">
                <a:solidFill>
                  <a:schemeClr val="tx1"/>
                </a:solidFill>
              </a:rPr>
              <a:t>Identify promising features to predict labels and interpretate possible relationships among them</a:t>
            </a:r>
          </a:p>
          <a:p>
            <a:pPr marL="1371600" lvl="2" indent="-457200" algn="just">
              <a:buFont typeface="Arial" panose="020B0604020202020204" pitchFamily="34" charset="0"/>
              <a:buChar char="•"/>
            </a:pPr>
            <a:endParaRPr lang="en-US" b="1" dirty="0">
              <a:solidFill>
                <a:schemeClr val="tx1"/>
              </a:solidFill>
            </a:endParaRPr>
          </a:p>
        </p:txBody>
      </p:sp>
    </p:spTree>
    <p:extLst>
      <p:ext uri="{BB962C8B-B14F-4D97-AF65-F5344CB8AC3E}">
        <p14:creationId xmlns:p14="http://schemas.microsoft.com/office/powerpoint/2010/main" val="148104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555C334576CED4EB908B094FEB9779D" ma:contentTypeVersion="10" ma:contentTypeDescription="Create a new document." ma:contentTypeScope="" ma:versionID="bee60458e53de886466ce1b2bc8c971b">
  <xsd:schema xmlns:xsd="http://www.w3.org/2001/XMLSchema" xmlns:xs="http://www.w3.org/2001/XMLSchema" xmlns:p="http://schemas.microsoft.com/office/2006/metadata/properties" xmlns:ns3="7bb7352d-27bc-4150-9e26-4d82ae545073" xmlns:ns4="2e45d11c-bd71-4ff7-a639-92d1daa728ae" targetNamespace="http://schemas.microsoft.com/office/2006/metadata/properties" ma:root="true" ma:fieldsID="60d8767e63f74b404ca18fe71607459c" ns3:_="" ns4:_="">
    <xsd:import namespace="7bb7352d-27bc-4150-9e26-4d82ae545073"/>
    <xsd:import namespace="2e45d11c-bd71-4ff7-a639-92d1daa728a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7352d-27bc-4150-9e26-4d82ae54507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45d11c-bd71-4ff7-a639-92d1daa728a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950001B-A860-4E17-BA3E-93DDC943CF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7352d-27bc-4150-9e26-4d82ae545073"/>
    <ds:schemaRef ds:uri="2e45d11c-bd71-4ff7-a639-92d1daa728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EC7F21-2841-4AB9-AB38-21A19BF9040C}">
  <ds:schemaRefs>
    <ds:schemaRef ds:uri="http://schemas.microsoft.com/sharepoint/v3/contenttype/forms"/>
  </ds:schemaRefs>
</ds:datastoreItem>
</file>

<file path=customXml/itemProps3.xml><?xml version="1.0" encoding="utf-8"?>
<ds:datastoreItem xmlns:ds="http://schemas.openxmlformats.org/officeDocument/2006/customXml" ds:itemID="{B637945E-5D56-4A0C-ABCE-1A3490854877}">
  <ds:schemaRef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2e45d11c-bd71-4ff7-a639-92d1daa728ae"/>
    <ds:schemaRef ds:uri="7bb7352d-27bc-4150-9e26-4d82ae54507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26381</TotalTime>
  <Words>4101</Words>
  <Application>Microsoft Office PowerPoint</Application>
  <PresentationFormat>On-screen Show (4:3)</PresentationFormat>
  <Paragraphs>594</Paragraphs>
  <Slides>41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Circular Std Black</vt:lpstr>
      <vt:lpstr>Circular Std Book</vt:lpstr>
      <vt:lpstr>Times New Roman</vt:lpstr>
      <vt:lpstr>Wingdings</vt:lpstr>
      <vt:lpstr>Office Theme</vt:lpstr>
      <vt:lpstr>PowerPoint Presentation</vt:lpstr>
      <vt:lpstr>Case Study: Investigation of Geothermal Potential with Machine Learning in Mainland Portugal</vt:lpstr>
      <vt:lpstr> Presentation Structure</vt:lpstr>
      <vt:lpstr> Introduction</vt:lpstr>
      <vt:lpstr> Introduction</vt:lpstr>
      <vt:lpstr> Introduction</vt:lpstr>
      <vt:lpstr> Introduction</vt:lpstr>
      <vt:lpstr> Introduction</vt:lpstr>
      <vt:lpstr> Introduction</vt:lpstr>
      <vt:lpstr> Literature Review</vt:lpstr>
      <vt:lpstr> Literature Review</vt:lpstr>
      <vt:lpstr> Literature Review</vt:lpstr>
      <vt:lpstr> Literature Review</vt:lpstr>
      <vt:lpstr> Literature Review</vt:lpstr>
      <vt:lpstr> Methodology</vt:lpstr>
      <vt:lpstr> Methodology</vt:lpstr>
      <vt:lpstr> Methodology</vt:lpstr>
      <vt:lpstr> Methodology</vt:lpstr>
      <vt:lpstr> Methodology</vt:lpstr>
      <vt:lpstr> Methodology</vt:lpstr>
      <vt:lpstr> Methodology</vt:lpstr>
      <vt:lpstr> Methodology</vt:lpstr>
      <vt:lpstr> Methodology</vt:lpstr>
      <vt:lpstr> Methodology</vt:lpstr>
      <vt:lpstr> Results</vt:lpstr>
      <vt:lpstr> Results</vt:lpstr>
      <vt:lpstr> Results</vt:lpstr>
      <vt:lpstr> Results</vt:lpstr>
      <vt:lpstr> Discussion</vt:lpstr>
      <vt:lpstr> Discussion</vt:lpstr>
      <vt:lpstr> Discussion</vt:lpstr>
      <vt:lpstr> Discussion</vt:lpstr>
      <vt:lpstr> Discussion</vt:lpstr>
      <vt:lpstr> Discussion</vt:lpstr>
      <vt:lpstr> Discussion</vt:lpstr>
      <vt:lpstr> Conclusion</vt:lpstr>
      <vt:lpstr> Bibliographic References</vt:lpstr>
      <vt:lpstr> Bibliographic References</vt:lpstr>
      <vt:lpstr> Methodology</vt:lpstr>
      <vt:lpstr> ML with Geospatial Data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Dados Informação Conhecimento</dc:title>
  <dc:creator>P150EM</dc:creator>
  <cp:lastModifiedBy>Matheus Lopes do Nascimento</cp:lastModifiedBy>
  <cp:revision>460</cp:revision>
  <cp:lastPrinted>2016-06-16T23:41:57Z</cp:lastPrinted>
  <dcterms:created xsi:type="dcterms:W3CDTF">2015-05-18T11:43:24Z</dcterms:created>
  <dcterms:modified xsi:type="dcterms:W3CDTF">2022-05-19T16:06:00Z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0x0101008555C334576CED4EB908B094FEB9779D</vt:lpwstr>
  </property>
</Properties>
</file>